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sldIdLst>
    <p:sldId id="256" r:id="rId2"/>
    <p:sldId id="265" r:id="rId3"/>
    <p:sldId id="258" r:id="rId4"/>
    <p:sldId id="263" r:id="rId5"/>
    <p:sldId id="264" r:id="rId6"/>
    <p:sldId id="266" r:id="rId7"/>
    <p:sldId id="259" r:id="rId8"/>
    <p:sldId id="260" r:id="rId9"/>
    <p:sldId id="261" r:id="rId10"/>
    <p:sldId id="262" r:id="rId11"/>
    <p:sldId id="269"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520"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2665EC-CDC9-7A4C-9CB2-99F23744FB2E}" type="datetimeFigureOut">
              <a:rPr lang="en-US" smtClean="0"/>
              <a:t>2013-04-14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665EC-CDC9-7A4C-9CB2-99F23744FB2E}" type="datetimeFigureOut">
              <a:rPr lang="en-US" smtClean="0"/>
              <a:t>2013-04-14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665EC-CDC9-7A4C-9CB2-99F23744FB2E}" type="datetimeFigureOut">
              <a:rPr lang="en-US" smtClean="0"/>
              <a:t>2013-04-14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2665EC-CDC9-7A4C-9CB2-99F23744FB2E}" type="datetimeFigureOut">
              <a:rPr lang="en-US" smtClean="0"/>
              <a:t>2013-04-14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F2665EC-CDC9-7A4C-9CB2-99F23744FB2E}" type="datetimeFigureOut">
              <a:rPr lang="en-US" smtClean="0"/>
              <a:t>2013-04-14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2665EC-CDC9-7A4C-9CB2-99F23744FB2E}" type="datetimeFigureOut">
              <a:rPr lang="en-US" smtClean="0"/>
              <a:t>2013-04-14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426CC-774A-4F45-9CDB-38D7A672AA4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2665EC-CDC9-7A4C-9CB2-99F23744FB2E}" type="datetimeFigureOut">
              <a:rPr lang="en-US" smtClean="0"/>
              <a:t>2013-04-14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2665EC-CDC9-7A4C-9CB2-99F23744FB2E}" type="datetimeFigureOut">
              <a:rPr lang="en-US" smtClean="0"/>
              <a:t>2013-04-14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665EC-CDC9-7A4C-9CB2-99F23744FB2E}" type="datetimeFigureOut">
              <a:rPr lang="en-US" smtClean="0"/>
              <a:t>2013-04-14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F2665EC-CDC9-7A4C-9CB2-99F23744FB2E}" type="datetimeFigureOut">
              <a:rPr lang="en-US" smtClean="0"/>
              <a:t>2013-04-14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6E426CC-774A-4F45-9CDB-38D7A672AA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665EC-CDC9-7A4C-9CB2-99F23744FB2E}" type="datetimeFigureOut">
              <a:rPr lang="en-US" smtClean="0"/>
              <a:t>2013-04-14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426CC-774A-4F45-9CDB-38D7A672AA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F2665EC-CDC9-7A4C-9CB2-99F23744FB2E}" type="datetimeFigureOut">
              <a:rPr lang="en-US" smtClean="0"/>
              <a:t>2013-04-14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6E426CC-774A-4F45-9CDB-38D7A672AA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bc.ca/archives/categories/economy-business/trade-agreements/canada-us-free-trade-agreement/free-trade-agreement-signed.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v6fmQZx9nko" TargetMode="Externa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YtYdjbpBk6A" TargetMode="External"/><Relationship Id="rId4" Type="http://schemas.openxmlformats.org/officeDocument/2006/relationships/hyperlink" Target="http://www.youtube.com/watch?v=3dUw0TXDCus" TargetMode="External"/><Relationship Id="rId1" Type="http://schemas.openxmlformats.org/officeDocument/2006/relationships/slideLayout" Target="../slideLayouts/slideLayout2.xml"/><Relationship Id="rId2" Type="http://schemas.openxmlformats.org/officeDocument/2006/relationships/hyperlink" Target="http://www.youtube.com/watch?v=QwOfphFsUw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youtube.com/watch?v=yCbka4vnc-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80’s and end of the cold war</a:t>
            </a:r>
            <a:endParaRPr lang="en-US" dirty="0"/>
          </a:p>
        </p:txBody>
      </p:sp>
      <p:sp>
        <p:nvSpPr>
          <p:cNvPr id="3" name="Subtitle 2"/>
          <p:cNvSpPr>
            <a:spLocks noGrp="1"/>
          </p:cNvSpPr>
          <p:nvPr>
            <p:ph type="subTitle" idx="1"/>
          </p:nvPr>
        </p:nvSpPr>
        <p:spPr/>
        <p:txBody>
          <a:bodyPr/>
          <a:lstStyle/>
          <a:p>
            <a:r>
              <a:rPr lang="en-US" dirty="0" smtClean="0"/>
              <a:t>Gag me with a spoon</a:t>
            </a:r>
            <a:endParaRPr lang="en-US" dirty="0"/>
          </a:p>
        </p:txBody>
      </p:sp>
    </p:spTree>
    <p:extLst>
      <p:ext uri="{BB962C8B-B14F-4D97-AF65-F5344CB8AC3E}">
        <p14:creationId xmlns:p14="http://schemas.microsoft.com/office/powerpoint/2010/main" val="407568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100628"/>
            <a:ext cx="7093373" cy="3579849"/>
          </a:xfrm>
        </p:spPr>
        <p:txBody>
          <a:bodyPr>
            <a:normAutofit/>
          </a:bodyPr>
          <a:lstStyle/>
          <a:p>
            <a:pPr lvl="1"/>
            <a:r>
              <a:rPr lang="en-US" sz="3200" dirty="0"/>
              <a:t>The Conservative government was defeated in </a:t>
            </a:r>
            <a:r>
              <a:rPr lang="en-US" sz="3200" dirty="0" smtClean="0"/>
              <a:t>1993</a:t>
            </a:r>
            <a:endParaRPr lang="en-US" sz="3200" dirty="0"/>
          </a:p>
          <a:p>
            <a:pPr lvl="1"/>
            <a:r>
              <a:rPr lang="en-US" sz="3200" dirty="0" smtClean="0"/>
              <a:t>The </a:t>
            </a:r>
            <a:r>
              <a:rPr lang="en-US" sz="3200" dirty="0"/>
              <a:t>Liberal government under Jean </a:t>
            </a:r>
            <a:r>
              <a:rPr lang="en-US" sz="3200" dirty="0" smtClean="0"/>
              <a:t>Chretien did not </a:t>
            </a:r>
            <a:r>
              <a:rPr lang="en-US" sz="3200" smtClean="0"/>
              <a:t>undo the </a:t>
            </a:r>
            <a:r>
              <a:rPr lang="en-US" sz="3200" smtClean="0">
                <a:hlinkClick r:id="rId2"/>
              </a:rPr>
              <a:t>North </a:t>
            </a:r>
            <a:r>
              <a:rPr lang="en-US" sz="3200" dirty="0">
                <a:hlinkClick r:id="rId2"/>
              </a:rPr>
              <a:t>American Free Trade Agreement</a:t>
            </a:r>
            <a:r>
              <a:rPr lang="en-US" sz="3200" dirty="0"/>
              <a:t>, which came into effect in </a:t>
            </a:r>
            <a:r>
              <a:rPr lang="en-US" sz="3200" dirty="0" smtClean="0"/>
              <a:t>1994</a:t>
            </a:r>
            <a:endParaRPr lang="en-US" sz="3200" dirty="0"/>
          </a:p>
        </p:txBody>
      </p:sp>
    </p:spTree>
    <p:extLst>
      <p:ext uri="{BB962C8B-B14F-4D97-AF65-F5344CB8AC3E}">
        <p14:creationId xmlns:p14="http://schemas.microsoft.com/office/powerpoint/2010/main" val="32315830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remember…CANADARM </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3306297" y="1334612"/>
            <a:ext cx="5486400" cy="3556000"/>
          </a:xfrm>
          <a:prstGeom prst="rect">
            <a:avLst/>
          </a:prstGeom>
        </p:spPr>
      </p:pic>
      <p:sp>
        <p:nvSpPr>
          <p:cNvPr id="3" name="Content Placeholder 2"/>
          <p:cNvSpPr>
            <a:spLocks noGrp="1"/>
          </p:cNvSpPr>
          <p:nvPr>
            <p:ph idx="1"/>
          </p:nvPr>
        </p:nvSpPr>
        <p:spPr>
          <a:xfrm>
            <a:off x="822960" y="914400"/>
            <a:ext cx="3406182" cy="4273430"/>
          </a:xfrm>
          <a:solidFill>
            <a:schemeClr val="bg1"/>
          </a:solidFill>
          <a:ln>
            <a:solidFill>
              <a:schemeClr val="tx2">
                <a:lumMod val="60000"/>
                <a:lumOff val="40000"/>
              </a:schemeClr>
            </a:solidFill>
          </a:ln>
        </p:spPr>
        <p:txBody>
          <a:bodyPr>
            <a:normAutofit/>
          </a:bodyPr>
          <a:lstStyle/>
          <a:p>
            <a:pPr marL="0" indent="0"/>
            <a:r>
              <a:rPr lang="en-US" dirty="0" smtClean="0"/>
              <a:t>a</a:t>
            </a:r>
            <a:r>
              <a:rPr lang="en-US" dirty="0"/>
              <a:t>) Contract with NASA In 1974, NASA awarded Canada the opportunity to design</a:t>
            </a:r>
            <a:r>
              <a:rPr lang="en-US" dirty="0" smtClean="0"/>
              <a:t>, develop </a:t>
            </a:r>
            <a:r>
              <a:rPr lang="en-US" dirty="0"/>
              <a:t>and build the Shuttle Remote Manipulator System (SRMS). The result was the </a:t>
            </a:r>
            <a:r>
              <a:rPr lang="en-US" dirty="0" err="1"/>
              <a:t>Canadarm</a:t>
            </a:r>
            <a:r>
              <a:rPr lang="en-US" dirty="0"/>
              <a:t>, </a:t>
            </a:r>
            <a:r>
              <a:rPr lang="en-US" dirty="0" smtClean="0"/>
              <a:t>a IS</a:t>
            </a:r>
            <a:r>
              <a:rPr lang="en-US" dirty="0"/>
              <a:t>-</a:t>
            </a:r>
            <a:r>
              <a:rPr lang="en-US" dirty="0" err="1"/>
              <a:t>metre</a:t>
            </a:r>
            <a:r>
              <a:rPr lang="en-US" dirty="0"/>
              <a:t> long robotic arm for which Canada invested $100 million. </a:t>
            </a:r>
            <a:endParaRPr lang="en-US" dirty="0" smtClean="0"/>
          </a:p>
          <a:p>
            <a:r>
              <a:rPr lang="en-US" dirty="0"/>
              <a:t>b</a:t>
            </a:r>
            <a:r>
              <a:rPr lang="en-US" dirty="0" smtClean="0"/>
              <a:t>) </a:t>
            </a:r>
            <a:r>
              <a:rPr lang="en-US" dirty="0" err="1"/>
              <a:t>Canadarm</a:t>
            </a:r>
            <a:r>
              <a:rPr lang="en-US" dirty="0"/>
              <a:t> made its debut in November 1981, and has yet to malfunction during more than </a:t>
            </a:r>
            <a:r>
              <a:rPr lang="en-US" dirty="0" smtClean="0"/>
              <a:t>50 missions </a:t>
            </a:r>
            <a:r>
              <a:rPr lang="en-US" dirty="0"/>
              <a:t>since. </a:t>
            </a:r>
            <a:endParaRPr lang="en-US" dirty="0" smtClean="0"/>
          </a:p>
          <a:p>
            <a:r>
              <a:rPr lang="en-US" dirty="0" smtClean="0"/>
              <a:t>c) </a:t>
            </a:r>
            <a:r>
              <a:rPr lang="en-US" dirty="0"/>
              <a:t>T</a:t>
            </a:r>
            <a:r>
              <a:rPr lang="en-US" dirty="0" smtClean="0"/>
              <a:t>hrough </a:t>
            </a:r>
            <a:r>
              <a:rPr lang="en-US" dirty="0"/>
              <a:t>the development of the </a:t>
            </a:r>
            <a:r>
              <a:rPr lang="en-US" dirty="0" err="1"/>
              <a:t>Canadarm</a:t>
            </a:r>
            <a:r>
              <a:rPr lang="en-US" dirty="0"/>
              <a:t> for NASA, Canadians gained </a:t>
            </a:r>
            <a:r>
              <a:rPr lang="en-US" dirty="0" smtClean="0"/>
              <a:t>worldwide recognition </a:t>
            </a:r>
            <a:r>
              <a:rPr lang="en-US" dirty="0"/>
              <a:t>for their expertise in robotics. </a:t>
            </a:r>
          </a:p>
        </p:txBody>
      </p:sp>
    </p:spTree>
    <p:extLst>
      <p:ext uri="{BB962C8B-B14F-4D97-AF65-F5344CB8AC3E}">
        <p14:creationId xmlns:p14="http://schemas.microsoft.com/office/powerpoint/2010/main" val="148609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 CARE IN CANADA</a:t>
            </a:r>
            <a:r>
              <a:rPr lang="en-US" dirty="0"/>
              <a:t/>
            </a:r>
            <a:br>
              <a:rPr lang="en-US" dirty="0"/>
            </a:br>
            <a:endParaRPr lang="en-US" dirty="0"/>
          </a:p>
        </p:txBody>
      </p:sp>
      <p:sp>
        <p:nvSpPr>
          <p:cNvPr id="3" name="Content Placeholder 2"/>
          <p:cNvSpPr>
            <a:spLocks noGrp="1"/>
          </p:cNvSpPr>
          <p:nvPr>
            <p:ph idx="1"/>
          </p:nvPr>
        </p:nvSpPr>
        <p:spPr>
          <a:xfrm>
            <a:off x="822960" y="729540"/>
            <a:ext cx="7520940" cy="2094044"/>
          </a:xfrm>
        </p:spPr>
        <p:txBody>
          <a:bodyPr>
            <a:normAutofit/>
          </a:bodyPr>
          <a:lstStyle/>
          <a:p>
            <a:r>
              <a:rPr lang="en-US" sz="2000" dirty="0" smtClean="0"/>
              <a:t>Essentially</a:t>
            </a:r>
            <a:r>
              <a:rPr lang="en-US" sz="2000" dirty="0"/>
              <a:t>, we </a:t>
            </a:r>
            <a:r>
              <a:rPr lang="en-US" sz="2000" dirty="0" smtClean="0"/>
              <a:t>pay for </a:t>
            </a:r>
            <a:r>
              <a:rPr lang="en-US" sz="2000" dirty="0"/>
              <a:t>our health care through </a:t>
            </a:r>
            <a:r>
              <a:rPr lang="en-US" sz="2000" dirty="0" smtClean="0"/>
              <a:t>taxes.</a:t>
            </a:r>
            <a:endParaRPr lang="en-US" sz="2000" dirty="0"/>
          </a:p>
          <a:p>
            <a:pPr marL="0" indent="0"/>
            <a:r>
              <a:rPr lang="en-US" sz="2000" dirty="0" smtClean="0"/>
              <a:t>THE </a:t>
            </a:r>
            <a:r>
              <a:rPr lang="en-US" sz="2000" dirty="0"/>
              <a:t>CANADA HEALTH ACT (CHA) </a:t>
            </a:r>
            <a:r>
              <a:rPr lang="en-US" sz="2000" dirty="0" smtClean="0"/>
              <a:t>1984 - all Canadian </a:t>
            </a:r>
            <a:r>
              <a:rPr lang="en-US" sz="2000" dirty="0"/>
              <a:t>citizens have equal access to medically necessary services such as hospital visits, surgeries</a:t>
            </a:r>
            <a:r>
              <a:rPr lang="en-US" sz="2000" dirty="0" smtClean="0"/>
              <a:t>, and </a:t>
            </a:r>
            <a:r>
              <a:rPr lang="en-US" sz="2000" dirty="0"/>
              <a:t>family doctor visits regardless of their ability to </a:t>
            </a:r>
            <a:r>
              <a:rPr lang="en-US" sz="2000" dirty="0" smtClean="0"/>
              <a:t>pay</a:t>
            </a:r>
          </a:p>
        </p:txBody>
      </p:sp>
      <p:sp>
        <p:nvSpPr>
          <p:cNvPr id="4" name="TextBox 3"/>
          <p:cNvSpPr txBox="1"/>
          <p:nvPr/>
        </p:nvSpPr>
        <p:spPr>
          <a:xfrm>
            <a:off x="351303" y="2350735"/>
            <a:ext cx="4526398" cy="1477328"/>
          </a:xfrm>
          <a:prstGeom prst="rect">
            <a:avLst/>
          </a:prstGeom>
          <a:noFill/>
        </p:spPr>
        <p:txBody>
          <a:bodyPr wrap="square" rtlCol="0">
            <a:spAutoFit/>
          </a:bodyPr>
          <a:lstStyle/>
          <a:p>
            <a:r>
              <a:rPr lang="en-US" dirty="0" smtClean="0"/>
              <a:t>The </a:t>
            </a:r>
            <a:r>
              <a:rPr lang="en-US" dirty="0"/>
              <a:t>benefit of this system is that whether you are homeless or a millionaire, you can go to visit a doctor or a hospital and get the same level of care without paying anything out-of-pocket.</a:t>
            </a:r>
          </a:p>
        </p:txBody>
      </p:sp>
      <p:sp>
        <p:nvSpPr>
          <p:cNvPr id="5" name="TextBox 4"/>
          <p:cNvSpPr txBox="1"/>
          <p:nvPr/>
        </p:nvSpPr>
        <p:spPr>
          <a:xfrm>
            <a:off x="5039840" y="2580405"/>
            <a:ext cx="3594096" cy="923330"/>
          </a:xfrm>
          <a:prstGeom prst="rect">
            <a:avLst/>
          </a:prstGeom>
          <a:noFill/>
        </p:spPr>
        <p:txBody>
          <a:bodyPr wrap="square" rtlCol="0">
            <a:spAutoFit/>
          </a:bodyPr>
          <a:lstStyle/>
          <a:p>
            <a:r>
              <a:rPr lang="en-US" dirty="0" smtClean="0"/>
              <a:t>problem </a:t>
            </a:r>
            <a:r>
              <a:rPr lang="en-US" dirty="0"/>
              <a:t>with this system is that it has become very expensive </a:t>
            </a:r>
          </a:p>
          <a:p>
            <a:endParaRPr lang="en-US" dirty="0"/>
          </a:p>
        </p:txBody>
      </p:sp>
      <p:sp>
        <p:nvSpPr>
          <p:cNvPr id="6" name="TextBox 5"/>
          <p:cNvSpPr txBox="1"/>
          <p:nvPr/>
        </p:nvSpPr>
        <p:spPr>
          <a:xfrm>
            <a:off x="1675443" y="3868594"/>
            <a:ext cx="2756373" cy="1754327"/>
          </a:xfrm>
          <a:prstGeom prst="rect">
            <a:avLst/>
          </a:prstGeom>
          <a:noFill/>
        </p:spPr>
        <p:txBody>
          <a:bodyPr wrap="square" rtlCol="0">
            <a:spAutoFit/>
          </a:bodyPr>
          <a:lstStyle/>
          <a:p>
            <a:r>
              <a:rPr lang="en-US" dirty="0"/>
              <a:t>Also, because there are no user-fees, some people go to the hospital or doctor's office very frequently, sometimes unnecessarily. </a:t>
            </a:r>
          </a:p>
          <a:p>
            <a:endParaRPr lang="en-US" dirty="0"/>
          </a:p>
        </p:txBody>
      </p:sp>
      <p:sp>
        <p:nvSpPr>
          <p:cNvPr id="7" name="TextBox 6"/>
          <p:cNvSpPr txBox="1"/>
          <p:nvPr/>
        </p:nvSpPr>
        <p:spPr>
          <a:xfrm>
            <a:off x="5310073" y="3828063"/>
            <a:ext cx="2796909" cy="1477328"/>
          </a:xfrm>
          <a:prstGeom prst="rect">
            <a:avLst/>
          </a:prstGeom>
          <a:noFill/>
        </p:spPr>
        <p:txBody>
          <a:bodyPr wrap="square" rtlCol="0">
            <a:spAutoFit/>
          </a:bodyPr>
          <a:lstStyle/>
          <a:p>
            <a:r>
              <a:rPr lang="en-US" dirty="0" smtClean="0"/>
              <a:t>because </a:t>
            </a:r>
            <a:r>
              <a:rPr lang="en-US" dirty="0"/>
              <a:t>there is not enough money to pay for everything, waiting lists develop</a:t>
            </a:r>
          </a:p>
          <a:p>
            <a:endParaRPr lang="en-US" dirty="0"/>
          </a:p>
        </p:txBody>
      </p:sp>
    </p:spTree>
    <p:extLst>
      <p:ext uri="{BB962C8B-B14F-4D97-AF65-F5344CB8AC3E}">
        <p14:creationId xmlns:p14="http://schemas.microsoft.com/office/powerpoint/2010/main" val="3091800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HEALTH CARE IN CANADA </a:t>
            </a:r>
            <a:br>
              <a:rPr lang="en-US" dirty="0"/>
            </a:br>
            <a:endParaRPr lang="en-US" dirty="0"/>
          </a:p>
        </p:txBody>
      </p:sp>
      <p:sp>
        <p:nvSpPr>
          <p:cNvPr id="3" name="Content Placeholder 2"/>
          <p:cNvSpPr>
            <a:spLocks noGrp="1"/>
          </p:cNvSpPr>
          <p:nvPr>
            <p:ph idx="1"/>
          </p:nvPr>
        </p:nvSpPr>
        <p:spPr>
          <a:xfrm>
            <a:off x="458146" y="810596"/>
            <a:ext cx="4770858" cy="4282663"/>
          </a:xfrm>
        </p:spPr>
        <p:txBody>
          <a:bodyPr>
            <a:noAutofit/>
          </a:bodyPr>
          <a:lstStyle/>
          <a:p>
            <a:r>
              <a:rPr lang="en-US" sz="1400" dirty="0"/>
              <a:t>C</a:t>
            </a:r>
            <a:r>
              <a:rPr lang="en-US" sz="1400" dirty="0" smtClean="0"/>
              <a:t>oncern that </a:t>
            </a:r>
            <a:r>
              <a:rPr lang="en-US" sz="1400" dirty="0"/>
              <a:t>if the system continues to be run in its current manner it will go bankrupt </a:t>
            </a:r>
            <a:endParaRPr lang="en-US" sz="1400" dirty="0" smtClean="0"/>
          </a:p>
          <a:p>
            <a:r>
              <a:rPr lang="en-US" sz="1400" dirty="0" smtClean="0"/>
              <a:t>-There are many </a:t>
            </a:r>
            <a:r>
              <a:rPr lang="en-US" sz="1400" dirty="0"/>
              <a:t>differing opinions on what should be </a:t>
            </a:r>
            <a:r>
              <a:rPr lang="en-US" sz="1400" dirty="0" smtClean="0"/>
              <a:t>done</a:t>
            </a:r>
            <a:r>
              <a:rPr lang="en-US" sz="1400" dirty="0"/>
              <a:t>:</a:t>
            </a:r>
            <a:endParaRPr lang="en-US" sz="1400" dirty="0" smtClean="0"/>
          </a:p>
          <a:p>
            <a:r>
              <a:rPr lang="en-US" sz="1400" dirty="0"/>
              <a:t>	</a:t>
            </a:r>
            <a:r>
              <a:rPr lang="en-US" sz="1400" dirty="0" smtClean="0"/>
              <a:t>1. Many </a:t>
            </a:r>
            <a:r>
              <a:rPr lang="en-US" sz="1400" dirty="0"/>
              <a:t>believe that we should turn to a </a:t>
            </a:r>
            <a:r>
              <a:rPr lang="en-US" sz="1400" dirty="0" smtClean="0"/>
              <a:t>more "</a:t>
            </a:r>
            <a:r>
              <a:rPr lang="en-US" sz="1400" dirty="0"/>
              <a:t>American-style of healthcare," with private doctor's offices and hospitals, as well as public ones. </a:t>
            </a:r>
            <a:r>
              <a:rPr lang="en-US" sz="1400" dirty="0" smtClean="0"/>
              <a:t>This is </a:t>
            </a:r>
            <a:r>
              <a:rPr lang="en-US" sz="1400" dirty="0"/>
              <a:t>called a </a:t>
            </a:r>
            <a:r>
              <a:rPr lang="en-US" sz="1400" u="sng" dirty="0"/>
              <a:t>two-tier system</a:t>
            </a:r>
            <a:r>
              <a:rPr lang="en-US" sz="1400" dirty="0"/>
              <a:t>. At private clinics, those who could afford to pay, or had insurance (</a:t>
            </a:r>
            <a:r>
              <a:rPr lang="en-US" sz="1400" dirty="0" smtClean="0"/>
              <a:t>for which </a:t>
            </a:r>
            <a:r>
              <a:rPr lang="en-US" sz="1400" dirty="0"/>
              <a:t>they would pay themselves) would receive their healthcare faster by paying for it. </a:t>
            </a:r>
            <a:r>
              <a:rPr lang="en-US" sz="1400" dirty="0" smtClean="0">
                <a:solidFill>
                  <a:srgbClr val="FF0000"/>
                </a:solidFill>
              </a:rPr>
              <a:t>WHAT’S THE ISSUE WITH THIS?</a:t>
            </a:r>
          </a:p>
          <a:p>
            <a:r>
              <a:rPr lang="en-US" sz="1400" dirty="0" smtClean="0"/>
              <a:t>	2. </a:t>
            </a:r>
            <a:r>
              <a:rPr lang="en-US" sz="1400" u="sng" dirty="0" smtClean="0"/>
              <a:t>Privatization</a:t>
            </a:r>
            <a:r>
              <a:rPr lang="en-US" sz="1400" dirty="0"/>
              <a:t> </a:t>
            </a:r>
            <a:r>
              <a:rPr lang="en-US" sz="1400" dirty="0" smtClean="0"/>
              <a:t>– </a:t>
            </a:r>
            <a:r>
              <a:rPr lang="en-US" sz="1400" dirty="0" err="1" smtClean="0"/>
              <a:t>govt</a:t>
            </a:r>
            <a:r>
              <a:rPr lang="en-US" sz="1400" dirty="0" smtClean="0"/>
              <a:t> allowing private companies provide some services cleaning </a:t>
            </a:r>
            <a:r>
              <a:rPr lang="en-US" sz="1400" dirty="0"/>
              <a:t>staff and food </a:t>
            </a:r>
            <a:r>
              <a:rPr lang="en-US" sz="1400" dirty="0" smtClean="0"/>
              <a:t>services.  </a:t>
            </a:r>
            <a:r>
              <a:rPr lang="en-US" sz="1400" dirty="0" smtClean="0">
                <a:solidFill>
                  <a:srgbClr val="FF0000"/>
                </a:solidFill>
              </a:rPr>
              <a:t>WHAT’S THE ISSUE WITH THIS?</a:t>
            </a:r>
          </a:p>
          <a:p>
            <a:r>
              <a:rPr lang="en-US" sz="1400" dirty="0" smtClean="0"/>
              <a:t>	At </a:t>
            </a:r>
            <a:r>
              <a:rPr lang="en-US" sz="1400" dirty="0"/>
              <a:t>present, </a:t>
            </a:r>
            <a:r>
              <a:rPr lang="en-US" sz="1400" dirty="0" smtClean="0"/>
              <a:t>the healthcare </a:t>
            </a:r>
            <a:r>
              <a:rPr lang="en-US" sz="1400" dirty="0"/>
              <a:t>system in Canada is in a state of flux. While most people agree that it cannot continue </a:t>
            </a:r>
            <a:r>
              <a:rPr lang="en-US" sz="1400" dirty="0" smtClean="0"/>
              <a:t>on its </a:t>
            </a:r>
            <a:r>
              <a:rPr lang="en-US" sz="1400" dirty="0"/>
              <a:t>current path towards </a:t>
            </a:r>
            <a:r>
              <a:rPr lang="en-US" sz="1400" dirty="0" smtClean="0"/>
              <a:t>bankruptcy</a:t>
            </a:r>
            <a:r>
              <a:rPr lang="en-US" sz="1400" dirty="0"/>
              <a:t> </a:t>
            </a:r>
            <a:r>
              <a:rPr lang="en-US" sz="1400" dirty="0" smtClean="0"/>
              <a:t>- </a:t>
            </a:r>
            <a:r>
              <a:rPr lang="en-US" sz="1400" dirty="0"/>
              <a:t>no consensus on how to fix </a:t>
            </a:r>
            <a:r>
              <a:rPr lang="en-US" sz="1400" dirty="0" smtClean="0"/>
              <a:t>it</a:t>
            </a:r>
            <a:endParaRPr lang="en-US" sz="1400" dirty="0"/>
          </a:p>
        </p:txBody>
      </p:sp>
      <p:sp>
        <p:nvSpPr>
          <p:cNvPr id="4" name="TextBox 3"/>
          <p:cNvSpPr txBox="1"/>
          <p:nvPr/>
        </p:nvSpPr>
        <p:spPr>
          <a:xfrm>
            <a:off x="2148349" y="5322929"/>
            <a:ext cx="5026329" cy="369332"/>
          </a:xfrm>
          <a:prstGeom prst="rect">
            <a:avLst/>
          </a:prstGeom>
          <a:noFill/>
        </p:spPr>
        <p:txBody>
          <a:bodyPr wrap="square" rtlCol="0">
            <a:spAutoFit/>
          </a:bodyPr>
          <a:lstStyle/>
          <a:p>
            <a:endParaRPr lang="en-US" dirty="0"/>
          </a:p>
        </p:txBody>
      </p:sp>
      <p:sp>
        <p:nvSpPr>
          <p:cNvPr id="5" name="TextBox 4"/>
          <p:cNvSpPr txBox="1"/>
          <p:nvPr/>
        </p:nvSpPr>
        <p:spPr>
          <a:xfrm>
            <a:off x="5445190" y="1183773"/>
            <a:ext cx="3442553" cy="1169551"/>
          </a:xfrm>
          <a:prstGeom prst="rect">
            <a:avLst/>
          </a:prstGeom>
          <a:noFill/>
        </p:spPr>
        <p:txBody>
          <a:bodyPr wrap="square" rtlCol="0">
            <a:spAutoFit/>
          </a:bodyPr>
          <a:lstStyle/>
          <a:p>
            <a:r>
              <a:rPr lang="en-US" sz="1400" dirty="0"/>
              <a:t>Opponents argue that if this occurs, there is the potential for </a:t>
            </a:r>
            <a:r>
              <a:rPr lang="en-US" sz="1400" dirty="0" err="1"/>
              <a:t>govt</a:t>
            </a:r>
            <a:r>
              <a:rPr lang="en-US" sz="1400" dirty="0"/>
              <a:t> to reduce level of services at public doctor's offices and hospitals causing the "poor" to receive lower quality care</a:t>
            </a:r>
          </a:p>
        </p:txBody>
      </p:sp>
      <p:sp>
        <p:nvSpPr>
          <p:cNvPr id="6" name="TextBox 5"/>
          <p:cNvSpPr txBox="1"/>
          <p:nvPr/>
        </p:nvSpPr>
        <p:spPr>
          <a:xfrm>
            <a:off x="5657998" y="2562848"/>
            <a:ext cx="3097542" cy="1015663"/>
          </a:xfrm>
          <a:prstGeom prst="rect">
            <a:avLst/>
          </a:prstGeom>
          <a:noFill/>
        </p:spPr>
        <p:txBody>
          <a:bodyPr wrap="square" rtlCol="0">
            <a:spAutoFit/>
          </a:bodyPr>
          <a:lstStyle/>
          <a:p>
            <a:r>
              <a:rPr lang="en-US" sz="1400" dirty="0"/>
              <a:t>Opponents argue that many jobs will be lost and the quality of services will be severely compromised. </a:t>
            </a:r>
          </a:p>
          <a:p>
            <a:endParaRPr lang="en-US" dirty="0"/>
          </a:p>
        </p:txBody>
      </p:sp>
      <p:sp>
        <p:nvSpPr>
          <p:cNvPr id="7" name="Right Arrow 6"/>
          <p:cNvSpPr/>
          <p:nvPr/>
        </p:nvSpPr>
        <p:spPr>
          <a:xfrm rot="19522599">
            <a:off x="4739800" y="235100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9522599">
            <a:off x="4955986" y="330572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386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DÉTENTE</a:t>
            </a:r>
            <a:r>
              <a:rPr lang="en-US" dirty="0"/>
              <a:t/>
            </a:r>
            <a:br>
              <a:rPr lang="en-US" dirty="0"/>
            </a:br>
            <a:endParaRPr lang="en-US" dirty="0"/>
          </a:p>
        </p:txBody>
      </p:sp>
      <p:sp>
        <p:nvSpPr>
          <p:cNvPr id="3" name="Content Placeholder 2"/>
          <p:cNvSpPr>
            <a:spLocks noGrp="1"/>
          </p:cNvSpPr>
          <p:nvPr>
            <p:ph idx="1"/>
          </p:nvPr>
        </p:nvSpPr>
        <p:spPr>
          <a:xfrm>
            <a:off x="822960" y="546719"/>
            <a:ext cx="7520940" cy="4713170"/>
          </a:xfrm>
        </p:spPr>
        <p:txBody>
          <a:bodyPr>
            <a:normAutofit fontScale="92500" lnSpcReduction="10000"/>
          </a:bodyPr>
          <a:lstStyle/>
          <a:p>
            <a:r>
              <a:rPr lang="en-US" dirty="0" smtClean="0"/>
              <a:t>Détente - a </a:t>
            </a:r>
            <a:r>
              <a:rPr lang="en-US" dirty="0"/>
              <a:t>relaxation of tension. In this context, it means a warming of relations between the Soviet Union and the United </a:t>
            </a:r>
            <a:r>
              <a:rPr lang="en-US" dirty="0" smtClean="0"/>
              <a:t>States</a:t>
            </a:r>
            <a:endParaRPr lang="en-US" dirty="0"/>
          </a:p>
          <a:p>
            <a:pPr>
              <a:buFontTx/>
              <a:buChar char="-"/>
            </a:pPr>
            <a:r>
              <a:rPr lang="en-US" dirty="0" smtClean="0"/>
              <a:t>describes </a:t>
            </a:r>
            <a:r>
              <a:rPr lang="en-US" dirty="0"/>
              <a:t>Soviet-American relations from the late 1960s to 1979</a:t>
            </a:r>
            <a:r>
              <a:rPr lang="en-US" dirty="0" smtClean="0"/>
              <a:t>.</a:t>
            </a:r>
            <a:endParaRPr lang="en-US" dirty="0"/>
          </a:p>
          <a:p>
            <a:r>
              <a:rPr lang="en-US" dirty="0"/>
              <a:t>NUCLEAR PARITY DÉTENTE</a:t>
            </a:r>
          </a:p>
          <a:p>
            <a:r>
              <a:rPr lang="en-US" dirty="0"/>
              <a:t>Detente </a:t>
            </a:r>
            <a:r>
              <a:rPr lang="en-US" dirty="0" smtClean="0"/>
              <a:t>occurred </a:t>
            </a:r>
            <a:r>
              <a:rPr lang="en-US" dirty="0"/>
              <a:t>because the two superpowers had achieved nuclear </a:t>
            </a:r>
            <a:r>
              <a:rPr lang="en-US" dirty="0" smtClean="0"/>
              <a:t>parity</a:t>
            </a:r>
            <a:endParaRPr lang="en-US" dirty="0"/>
          </a:p>
          <a:p>
            <a:r>
              <a:rPr lang="en-US" dirty="0"/>
              <a:t>ACCOMPLISHMENTS OF DETENTE </a:t>
            </a:r>
          </a:p>
          <a:p>
            <a:r>
              <a:rPr lang="en-US" dirty="0"/>
              <a:t>a) Nuclear Non-Proliferation</a:t>
            </a:r>
          </a:p>
          <a:p>
            <a:r>
              <a:rPr lang="en-US" dirty="0"/>
              <a:t>Treaty In 1968, the United States, the Soviet Union, and Great Britain led the world in signing a treaty which would limit the spread of nuclear </a:t>
            </a:r>
            <a:r>
              <a:rPr lang="en-US" dirty="0" smtClean="0"/>
              <a:t>weapons</a:t>
            </a:r>
          </a:p>
          <a:p>
            <a:r>
              <a:rPr lang="en-US" dirty="0" smtClean="0"/>
              <a:t>b</a:t>
            </a:r>
            <a:r>
              <a:rPr lang="en-US" dirty="0"/>
              <a:t>) Strategic Arms Limitations Talks </a:t>
            </a:r>
            <a:endParaRPr lang="en-US" dirty="0" smtClean="0"/>
          </a:p>
          <a:p>
            <a:r>
              <a:rPr lang="en-US" dirty="0" smtClean="0"/>
              <a:t>By </a:t>
            </a:r>
            <a:r>
              <a:rPr lang="en-US" dirty="0"/>
              <a:t>1972</a:t>
            </a:r>
            <a:r>
              <a:rPr lang="en-US" dirty="0" smtClean="0"/>
              <a:t>, SALT One</a:t>
            </a:r>
            <a:r>
              <a:rPr lang="en-US" dirty="0"/>
              <a:t> </a:t>
            </a:r>
            <a:r>
              <a:rPr lang="en-US" dirty="0" smtClean="0"/>
              <a:t>- Soviet </a:t>
            </a:r>
            <a:r>
              <a:rPr lang="en-US" dirty="0"/>
              <a:t>Union and the United States would limit </a:t>
            </a:r>
            <a:r>
              <a:rPr lang="en-US" dirty="0" smtClean="0"/>
              <a:t>number </a:t>
            </a:r>
            <a:r>
              <a:rPr lang="en-US" dirty="0"/>
              <a:t>of certain Inter-Continental Ballistic Missiles (ICBMs). </a:t>
            </a:r>
          </a:p>
          <a:p>
            <a:r>
              <a:rPr lang="en-US" dirty="0"/>
              <a:t>By 1979 , SALT Two was ready, which was intended to accomplish nuclear parity. </a:t>
            </a:r>
            <a:endParaRPr lang="en-US" dirty="0" smtClean="0"/>
          </a:p>
          <a:p>
            <a:pPr>
              <a:buFontTx/>
              <a:buChar char="-"/>
            </a:pPr>
            <a:r>
              <a:rPr lang="en-US" dirty="0" smtClean="0"/>
              <a:t>However</a:t>
            </a:r>
            <a:r>
              <a:rPr lang="en-US" dirty="0"/>
              <a:t>, the Soviet invasion of Afghanistan </a:t>
            </a:r>
            <a:r>
              <a:rPr lang="en-US" dirty="0" smtClean="0"/>
              <a:t>= U.S</a:t>
            </a:r>
            <a:r>
              <a:rPr lang="en-US" dirty="0"/>
              <a:t>. President Carter </a:t>
            </a:r>
            <a:r>
              <a:rPr lang="en-US" dirty="0" smtClean="0"/>
              <a:t>delays approval.</a:t>
            </a:r>
          </a:p>
          <a:p>
            <a:pPr>
              <a:buFontTx/>
              <a:buChar char="-"/>
            </a:pPr>
            <a:r>
              <a:rPr lang="en-US" dirty="0" smtClean="0"/>
              <a:t>Ronald </a:t>
            </a:r>
            <a:r>
              <a:rPr lang="en-US" dirty="0"/>
              <a:t>Reagan</a:t>
            </a:r>
            <a:r>
              <a:rPr lang="en-US" dirty="0" smtClean="0"/>
              <a:t>, replaced </a:t>
            </a:r>
            <a:r>
              <a:rPr lang="en-US" dirty="0"/>
              <a:t>Carter in 1980, said </a:t>
            </a:r>
            <a:r>
              <a:rPr lang="en-US" dirty="0" smtClean="0"/>
              <a:t>would </a:t>
            </a:r>
            <a:r>
              <a:rPr lang="en-US" dirty="0"/>
              <a:t>abide </a:t>
            </a:r>
            <a:r>
              <a:rPr lang="en-US" dirty="0" smtClean="0"/>
              <a:t>by </a:t>
            </a:r>
            <a:r>
              <a:rPr lang="en-US" dirty="0"/>
              <a:t>spirit of SALT II, </a:t>
            </a:r>
            <a:r>
              <a:rPr lang="en-US" dirty="0" smtClean="0"/>
              <a:t>but </a:t>
            </a:r>
            <a:r>
              <a:rPr lang="en-US" dirty="0"/>
              <a:t>completely ignored it </a:t>
            </a:r>
            <a:r>
              <a:rPr lang="en-US" dirty="0" smtClean="0"/>
              <a:t>stepped </a:t>
            </a:r>
            <a:r>
              <a:rPr lang="en-US" dirty="0"/>
              <a:t>up the arms race </a:t>
            </a:r>
            <a:r>
              <a:rPr lang="en-US" dirty="0" smtClean="0"/>
              <a:t>to new levels</a:t>
            </a:r>
            <a:endParaRPr lang="en-US" dirty="0"/>
          </a:p>
        </p:txBody>
      </p:sp>
    </p:spTree>
    <p:extLst>
      <p:ext uri="{BB962C8B-B14F-4D97-AF65-F5344CB8AC3E}">
        <p14:creationId xmlns:p14="http://schemas.microsoft.com/office/powerpoint/2010/main" val="9515514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continues</a:t>
            </a:r>
            <a:endParaRPr lang="en-US" dirty="0"/>
          </a:p>
        </p:txBody>
      </p:sp>
      <p:sp>
        <p:nvSpPr>
          <p:cNvPr id="3" name="Content Placeholder 2"/>
          <p:cNvSpPr>
            <a:spLocks noGrp="1"/>
          </p:cNvSpPr>
          <p:nvPr>
            <p:ph idx="1"/>
          </p:nvPr>
        </p:nvSpPr>
        <p:spPr>
          <a:xfrm>
            <a:off x="822961" y="1025038"/>
            <a:ext cx="4333060" cy="4275705"/>
          </a:xfrm>
        </p:spPr>
        <p:txBody>
          <a:bodyPr>
            <a:normAutofit fontScale="85000" lnSpcReduction="10000"/>
          </a:bodyPr>
          <a:lstStyle/>
          <a:p>
            <a:pPr lvl="0">
              <a:buAutoNum type="arabicPeriod"/>
            </a:pPr>
            <a:r>
              <a:rPr lang="en-US" dirty="0" smtClean="0"/>
              <a:t>1979- Invasion of Afghanistan by USSR</a:t>
            </a:r>
          </a:p>
          <a:p>
            <a:pPr lvl="0">
              <a:buAutoNum type="arabicPeriod"/>
            </a:pPr>
            <a:r>
              <a:rPr lang="en-US" dirty="0" smtClean="0"/>
              <a:t>1981 </a:t>
            </a:r>
            <a:r>
              <a:rPr lang="en-US" dirty="0"/>
              <a:t>– the U.S. government announced a massive increase in </a:t>
            </a:r>
            <a:r>
              <a:rPr lang="en-US" dirty="0" err="1"/>
              <a:t>defence</a:t>
            </a:r>
            <a:r>
              <a:rPr lang="en-US" dirty="0"/>
              <a:t> spending, with most of the money to be spent on modernizing the U.S. nuclear arsenal</a:t>
            </a:r>
            <a:r>
              <a:rPr lang="en-US" dirty="0" smtClean="0"/>
              <a:t>.</a:t>
            </a:r>
            <a:endParaRPr lang="en-US" dirty="0"/>
          </a:p>
          <a:p>
            <a:pPr lvl="0">
              <a:buAutoNum type="arabicPeriod"/>
            </a:pPr>
            <a:r>
              <a:rPr lang="en-US" dirty="0" smtClean="0"/>
              <a:t>1983 </a:t>
            </a:r>
            <a:r>
              <a:rPr lang="en-US" dirty="0"/>
              <a:t>– Soviet jets shot down a </a:t>
            </a:r>
            <a:r>
              <a:rPr lang="en-US" dirty="0">
                <a:hlinkClick r:id="rId2"/>
              </a:rPr>
              <a:t>Korean passenger jet </a:t>
            </a:r>
            <a:r>
              <a:rPr lang="en-US" dirty="0"/>
              <a:t>that had strayed into Soviet air space</a:t>
            </a:r>
            <a:r>
              <a:rPr lang="en-US" dirty="0" smtClean="0"/>
              <a:t>.</a:t>
            </a:r>
            <a:endParaRPr lang="en-US" dirty="0"/>
          </a:p>
          <a:p>
            <a:pPr lvl="0"/>
            <a:r>
              <a:rPr lang="en-US" dirty="0"/>
              <a:t>3</a:t>
            </a:r>
            <a:r>
              <a:rPr lang="en-US" dirty="0" smtClean="0"/>
              <a:t>. A </a:t>
            </a:r>
            <a:r>
              <a:rPr lang="en-US" dirty="0"/>
              <a:t>month later, U.S. forces invaded </a:t>
            </a:r>
            <a:r>
              <a:rPr lang="en-US" dirty="0" smtClean="0"/>
              <a:t>Caribbean nation, Grenada, </a:t>
            </a:r>
            <a:r>
              <a:rPr lang="en-US" dirty="0"/>
              <a:t>and took out a pro-Soviet government</a:t>
            </a:r>
            <a:r>
              <a:rPr lang="en-US" dirty="0" smtClean="0"/>
              <a:t>.</a:t>
            </a:r>
            <a:endParaRPr lang="en-US" dirty="0"/>
          </a:p>
          <a:p>
            <a:pPr lvl="0"/>
            <a:r>
              <a:rPr lang="en-US" dirty="0"/>
              <a:t>4</a:t>
            </a:r>
            <a:r>
              <a:rPr lang="en-US" dirty="0" smtClean="0"/>
              <a:t>. The </a:t>
            </a:r>
            <a:r>
              <a:rPr lang="en-US" dirty="0"/>
              <a:t>U.S. carried on a covert (secret) war against the left-wing Sandinista regime in Nicaragua</a:t>
            </a:r>
            <a:r>
              <a:rPr lang="en-US" dirty="0" smtClean="0"/>
              <a:t>.</a:t>
            </a:r>
            <a:endParaRPr lang="en-US" dirty="0"/>
          </a:p>
          <a:p>
            <a:pPr lvl="0"/>
            <a:r>
              <a:rPr lang="en-US" dirty="0"/>
              <a:t>5</a:t>
            </a:r>
            <a:r>
              <a:rPr lang="en-US" dirty="0" smtClean="0"/>
              <a:t>. Each </a:t>
            </a:r>
            <a:r>
              <a:rPr lang="en-US" dirty="0"/>
              <a:t>superpower accused the other of provoking war, and watched nervously for any sign of attack</a:t>
            </a:r>
            <a:r>
              <a:rPr lang="en-US" dirty="0" smtClean="0"/>
              <a:t>.</a:t>
            </a:r>
            <a:endParaRPr lang="en-US" dirty="0"/>
          </a:p>
          <a:p>
            <a:pPr lvl="0"/>
            <a:r>
              <a:rPr lang="en-US" dirty="0"/>
              <a:t>6</a:t>
            </a:r>
            <a:r>
              <a:rPr lang="en-US" dirty="0" smtClean="0"/>
              <a:t>. Prime </a:t>
            </a:r>
            <a:r>
              <a:rPr lang="en-US" dirty="0"/>
              <a:t>Minister Trudeau appealed to the U.S. and the Soviet Union to show more restraint.  </a:t>
            </a:r>
          </a:p>
          <a:p>
            <a:pPr lvl="0"/>
            <a:r>
              <a:rPr lang="en-US" dirty="0"/>
              <a:t>7</a:t>
            </a:r>
            <a:r>
              <a:rPr lang="en-US" dirty="0" smtClean="0"/>
              <a:t>. 1984 </a:t>
            </a:r>
            <a:r>
              <a:rPr lang="en-US" dirty="0"/>
              <a:t>– Pierre Trudeau retired from politics.</a:t>
            </a:r>
          </a:p>
        </p:txBody>
      </p:sp>
      <p:pic>
        <p:nvPicPr>
          <p:cNvPr id="4" name="Picture 3"/>
          <p:cNvPicPr>
            <a:picLocks noChangeAspect="1"/>
          </p:cNvPicPr>
          <p:nvPr/>
        </p:nvPicPr>
        <p:blipFill>
          <a:blip r:embed="rId3"/>
          <a:stretch>
            <a:fillRect/>
          </a:stretch>
        </p:blipFill>
        <p:spPr>
          <a:xfrm>
            <a:off x="5477140" y="1269930"/>
            <a:ext cx="2866760" cy="2197309"/>
          </a:xfrm>
          <a:prstGeom prst="rect">
            <a:avLst/>
          </a:prstGeom>
        </p:spPr>
      </p:pic>
      <p:sp>
        <p:nvSpPr>
          <p:cNvPr id="5" name="TextBox 4"/>
          <p:cNvSpPr txBox="1"/>
          <p:nvPr/>
        </p:nvSpPr>
        <p:spPr>
          <a:xfrm>
            <a:off x="5156021" y="3467239"/>
            <a:ext cx="3781391" cy="369332"/>
          </a:xfrm>
          <a:prstGeom prst="rect">
            <a:avLst/>
          </a:prstGeom>
          <a:noFill/>
        </p:spPr>
        <p:txBody>
          <a:bodyPr wrap="none" rtlCol="0">
            <a:spAutoFit/>
          </a:bodyPr>
          <a:lstStyle/>
          <a:p>
            <a:r>
              <a:rPr lang="en-US" dirty="0" smtClean="0"/>
              <a:t>Miracle on Ice, 1980 Olympic Hockey</a:t>
            </a:r>
            <a:endParaRPr lang="en-US" dirty="0"/>
          </a:p>
        </p:txBody>
      </p:sp>
    </p:spTree>
    <p:extLst>
      <p:ext uri="{BB962C8B-B14F-4D97-AF65-F5344CB8AC3E}">
        <p14:creationId xmlns:p14="http://schemas.microsoft.com/office/powerpoint/2010/main" val="26378612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END OF THE COLD WAR</a:t>
            </a:r>
            <a:endParaRPr lang="en-US" dirty="0"/>
          </a:p>
        </p:txBody>
      </p:sp>
      <p:sp>
        <p:nvSpPr>
          <p:cNvPr id="3" name="Content Placeholder 2"/>
          <p:cNvSpPr>
            <a:spLocks noGrp="1"/>
          </p:cNvSpPr>
          <p:nvPr>
            <p:ph idx="1"/>
          </p:nvPr>
        </p:nvSpPr>
        <p:spPr>
          <a:xfrm>
            <a:off x="822959" y="914399"/>
            <a:ext cx="7867761" cy="4593419"/>
          </a:xfrm>
        </p:spPr>
        <p:txBody>
          <a:bodyPr>
            <a:normAutofit fontScale="92500" lnSpcReduction="20000"/>
          </a:bodyPr>
          <a:lstStyle/>
          <a:p>
            <a:pPr lvl="0"/>
            <a:r>
              <a:rPr lang="en-US" sz="2500" dirty="0" smtClean="0"/>
              <a:t>1. Soviet </a:t>
            </a:r>
            <a:r>
              <a:rPr lang="en-US" sz="2500" dirty="0"/>
              <a:t>leader Mikhail Gorbachev realized that the Soviet Union could no longer afford its costly arms race with the United States.</a:t>
            </a:r>
          </a:p>
          <a:p>
            <a:pPr lvl="1"/>
            <a:r>
              <a:rPr lang="en-US" sz="2500" dirty="0"/>
              <a:t>He proposed massive cuts in the arsenal of both superpowers.</a:t>
            </a:r>
          </a:p>
          <a:p>
            <a:pPr lvl="1"/>
            <a:r>
              <a:rPr lang="en-US" sz="2500" dirty="0"/>
              <a:t>He began a series of sweeping economic, social, and political reforms that would help the communist countries run more efficiently and create better conditions for their citizens.</a:t>
            </a:r>
          </a:p>
          <a:p>
            <a:pPr lvl="1"/>
            <a:r>
              <a:rPr lang="en-US" sz="2500" dirty="0"/>
              <a:t>He loosened </a:t>
            </a:r>
            <a:r>
              <a:rPr lang="en-US" sz="2500" dirty="0" smtClean="0"/>
              <a:t>censorship; allowed </a:t>
            </a:r>
            <a:r>
              <a:rPr lang="en-US" sz="2500" dirty="0"/>
              <a:t>greater freedom of </a:t>
            </a:r>
            <a:r>
              <a:rPr lang="en-US" sz="2500" dirty="0" smtClean="0"/>
              <a:t>speech</a:t>
            </a:r>
            <a:endParaRPr lang="en-US" sz="2500" dirty="0"/>
          </a:p>
          <a:p>
            <a:pPr lvl="1"/>
            <a:r>
              <a:rPr lang="en-US" sz="2500" dirty="0"/>
              <a:t>These policies, called </a:t>
            </a:r>
            <a:r>
              <a:rPr lang="en-US" sz="2500" b="1" i="1" dirty="0"/>
              <a:t>perestroika</a:t>
            </a:r>
            <a:r>
              <a:rPr lang="en-US" sz="2500" b="1" dirty="0"/>
              <a:t> (reconstruction)</a:t>
            </a:r>
            <a:r>
              <a:rPr lang="en-US" sz="2500" dirty="0"/>
              <a:t> and </a:t>
            </a:r>
            <a:r>
              <a:rPr lang="en-US" sz="2500" b="1" i="1" dirty="0"/>
              <a:t>glasnost</a:t>
            </a:r>
            <a:r>
              <a:rPr lang="en-US" sz="2500" b="1" dirty="0"/>
              <a:t> (openness)</a:t>
            </a:r>
            <a:r>
              <a:rPr lang="en-US" sz="2500" i="1" dirty="0"/>
              <a:t>, </a:t>
            </a:r>
            <a:r>
              <a:rPr lang="en-US" sz="2500" dirty="0"/>
              <a:t>encouraged people of East Germany, Czechoslovakia, Poland, Hungary, and Romania to demand similar reforms in their countries.</a:t>
            </a:r>
          </a:p>
          <a:p>
            <a:endParaRPr lang="en-US" dirty="0"/>
          </a:p>
        </p:txBody>
      </p:sp>
    </p:spTree>
    <p:extLst>
      <p:ext uri="{BB962C8B-B14F-4D97-AF65-F5344CB8AC3E}">
        <p14:creationId xmlns:p14="http://schemas.microsoft.com/office/powerpoint/2010/main" val="29827572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867833"/>
            <a:ext cx="7520940" cy="5355167"/>
          </a:xfrm>
        </p:spPr>
        <p:txBody>
          <a:bodyPr>
            <a:normAutofit/>
          </a:bodyPr>
          <a:lstStyle/>
          <a:p>
            <a:pPr lvl="0"/>
            <a:r>
              <a:rPr lang="en-US" sz="1800" dirty="0" smtClean="0"/>
              <a:t>2. 1989 </a:t>
            </a:r>
            <a:r>
              <a:rPr lang="en-US" sz="1800" dirty="0"/>
              <a:t>– East German border guards, who earlier would have shot anyone crossing the Berlin Wall, watched people from East and West demolish it</a:t>
            </a:r>
            <a:r>
              <a:rPr lang="en-US" sz="1800" dirty="0" smtClean="0"/>
              <a:t>.  </a:t>
            </a:r>
            <a:r>
              <a:rPr lang="en-US" sz="1800" dirty="0" smtClean="0">
                <a:hlinkClick r:id="rId2"/>
              </a:rPr>
              <a:t>Rise of Berlin War</a:t>
            </a:r>
            <a:r>
              <a:rPr lang="en-US" sz="1800" dirty="0" smtClean="0"/>
              <a:t>, </a:t>
            </a:r>
            <a:r>
              <a:rPr lang="en-US" sz="1800" dirty="0" smtClean="0">
                <a:hlinkClick r:id="rId3"/>
              </a:rPr>
              <a:t>Tear it Down Speech</a:t>
            </a:r>
            <a:r>
              <a:rPr lang="en-US" sz="1800" dirty="0" smtClean="0"/>
              <a:t>, </a:t>
            </a:r>
            <a:r>
              <a:rPr lang="en-US" sz="1800" dirty="0" smtClean="0">
                <a:hlinkClick r:id="rId4"/>
              </a:rPr>
              <a:t>Fall of Berlin Wall</a:t>
            </a:r>
            <a:endParaRPr lang="en-US" sz="1800" dirty="0"/>
          </a:p>
          <a:p>
            <a:pPr lvl="0"/>
            <a:r>
              <a:rPr lang="en-US" sz="1800" dirty="0" smtClean="0"/>
              <a:t>3. Even </a:t>
            </a:r>
            <a:r>
              <a:rPr lang="en-US" sz="1800" dirty="0"/>
              <a:t>the powerful Soviet Union fell apart, as member states became independent countries</a:t>
            </a:r>
            <a:r>
              <a:rPr lang="en-US" sz="1800" dirty="0" smtClean="0"/>
              <a:t>.</a:t>
            </a:r>
            <a:endParaRPr lang="en-US" sz="1800" dirty="0"/>
          </a:p>
          <a:p>
            <a:pPr lvl="0"/>
            <a:r>
              <a:rPr lang="en-US" sz="1800" dirty="0" smtClean="0"/>
              <a:t>4. Communist </a:t>
            </a:r>
            <a:r>
              <a:rPr lang="en-US" sz="1800" dirty="0"/>
              <a:t>China, too, experimented with a kind of </a:t>
            </a:r>
            <a:r>
              <a:rPr lang="en-US" sz="1800" i="1" dirty="0"/>
              <a:t>perestroika</a:t>
            </a:r>
            <a:r>
              <a:rPr lang="en-US" sz="1800" dirty="0"/>
              <a:t>, allowing capitalism to expand in many areas of the economy.</a:t>
            </a:r>
          </a:p>
          <a:p>
            <a:r>
              <a:rPr lang="en-US" sz="1800" dirty="0"/>
              <a:t>     But hopes for political freedom were crushed when red army soldiers </a:t>
            </a:r>
          </a:p>
          <a:p>
            <a:r>
              <a:rPr lang="en-US" sz="1800" dirty="0"/>
              <a:t>     attacked students involved in a democracy movement in Tiananmen     </a:t>
            </a:r>
          </a:p>
          <a:p>
            <a:r>
              <a:rPr lang="en-US" sz="1800" dirty="0"/>
              <a:t>     Square in 1989, killing hundreds, maybe thousands</a:t>
            </a:r>
            <a:r>
              <a:rPr lang="en-US" sz="1800" dirty="0" smtClean="0"/>
              <a:t>.</a:t>
            </a:r>
            <a:endParaRPr lang="en-US" sz="1800" dirty="0"/>
          </a:p>
          <a:p>
            <a:pPr lvl="0"/>
            <a:r>
              <a:rPr lang="en-US" sz="1800" dirty="0" smtClean="0"/>
              <a:t>5. With </a:t>
            </a:r>
            <a:r>
              <a:rPr lang="en-US" sz="1800" dirty="0"/>
              <a:t>the dissolution of the Soviet Union in 1991, the great division between East and West – between the communist and non-communist world – was gone.</a:t>
            </a:r>
          </a:p>
        </p:txBody>
      </p:sp>
    </p:spTree>
    <p:extLst>
      <p:ext uri="{BB962C8B-B14F-4D97-AF65-F5344CB8AC3E}">
        <p14:creationId xmlns:p14="http://schemas.microsoft.com/office/powerpoint/2010/main" val="4745644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Canada during 1980’s</a:t>
            </a:r>
            <a:endParaRPr lang="en-US" dirty="0"/>
          </a:p>
        </p:txBody>
      </p:sp>
      <p:sp>
        <p:nvSpPr>
          <p:cNvPr id="3" name="Content Placeholder 2"/>
          <p:cNvSpPr>
            <a:spLocks noGrp="1"/>
          </p:cNvSpPr>
          <p:nvPr>
            <p:ph idx="1"/>
          </p:nvPr>
        </p:nvSpPr>
        <p:spPr>
          <a:xfrm>
            <a:off x="822960" y="952019"/>
            <a:ext cx="7520940" cy="1776996"/>
          </a:xfrm>
        </p:spPr>
        <p:txBody>
          <a:bodyPr/>
          <a:lstStyle/>
          <a:p>
            <a:pPr algn="ctr"/>
            <a:r>
              <a:rPr lang="en-US" sz="2400" dirty="0" smtClean="0"/>
              <a:t>Uh, the rise in consumerism and materialism.</a:t>
            </a:r>
          </a:p>
          <a:p>
            <a:pPr algn="ctr"/>
            <a:r>
              <a:rPr lang="en-US" sz="2400" dirty="0" smtClean="0"/>
              <a:t>And the </a:t>
            </a:r>
            <a:r>
              <a:rPr lang="en-US" sz="2400" dirty="0" smtClean="0">
                <a:solidFill>
                  <a:srgbClr val="FF0000"/>
                </a:solidFill>
              </a:rPr>
              <a:t>Me Generation</a:t>
            </a:r>
          </a:p>
          <a:p>
            <a:pPr algn="ctr"/>
            <a:r>
              <a:rPr lang="en-US" sz="2800" dirty="0" smtClean="0">
                <a:hlinkClick r:id="rId2"/>
              </a:rPr>
              <a:t>Check it out</a:t>
            </a:r>
            <a:endParaRPr lang="en-US" sz="2800" dirty="0"/>
          </a:p>
        </p:txBody>
      </p:sp>
      <p:pic>
        <p:nvPicPr>
          <p:cNvPr id="4" name="Picture 3"/>
          <p:cNvPicPr>
            <a:picLocks noChangeAspect="1"/>
          </p:cNvPicPr>
          <p:nvPr/>
        </p:nvPicPr>
        <p:blipFill>
          <a:blip r:embed="rId3"/>
          <a:stretch>
            <a:fillRect/>
          </a:stretch>
        </p:blipFill>
        <p:spPr>
          <a:xfrm>
            <a:off x="5125306" y="2430560"/>
            <a:ext cx="3784600" cy="2146300"/>
          </a:xfrm>
          <a:prstGeom prst="rect">
            <a:avLst/>
          </a:prstGeom>
        </p:spPr>
      </p:pic>
      <p:pic>
        <p:nvPicPr>
          <p:cNvPr id="5" name="Picture 4"/>
          <p:cNvPicPr>
            <a:picLocks noChangeAspect="1"/>
          </p:cNvPicPr>
          <p:nvPr/>
        </p:nvPicPr>
        <p:blipFill>
          <a:blip r:embed="rId4"/>
          <a:stretch>
            <a:fillRect/>
          </a:stretch>
        </p:blipFill>
        <p:spPr>
          <a:xfrm>
            <a:off x="3167018" y="2914151"/>
            <a:ext cx="2352851" cy="2088542"/>
          </a:xfrm>
          <a:prstGeom prst="rect">
            <a:avLst/>
          </a:prstGeom>
        </p:spPr>
      </p:pic>
      <p:pic>
        <p:nvPicPr>
          <p:cNvPr id="6" name="Picture 5"/>
          <p:cNvPicPr>
            <a:picLocks noChangeAspect="1"/>
          </p:cNvPicPr>
          <p:nvPr/>
        </p:nvPicPr>
        <p:blipFill>
          <a:blip r:embed="rId5"/>
          <a:stretch>
            <a:fillRect/>
          </a:stretch>
        </p:blipFill>
        <p:spPr>
          <a:xfrm>
            <a:off x="444634" y="1989559"/>
            <a:ext cx="2857500" cy="2857500"/>
          </a:xfrm>
          <a:prstGeom prst="rect">
            <a:avLst/>
          </a:prstGeom>
        </p:spPr>
      </p:pic>
    </p:spTree>
    <p:extLst>
      <p:ext uri="{BB962C8B-B14F-4D97-AF65-F5344CB8AC3E}">
        <p14:creationId xmlns:p14="http://schemas.microsoft.com/office/powerpoint/2010/main" val="34602252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MULRONEY </a:t>
            </a:r>
            <a:r>
              <a:rPr lang="en-US" b="1" dirty="0"/>
              <a:t>ERA: CLOSER TIES </a:t>
            </a:r>
            <a:r>
              <a:rPr lang="en-US" b="1" dirty="0" smtClean="0"/>
              <a:t>With THE Us</a:t>
            </a:r>
            <a:endParaRPr lang="en-US" dirty="0"/>
          </a:p>
        </p:txBody>
      </p:sp>
      <p:sp>
        <p:nvSpPr>
          <p:cNvPr id="3" name="Content Placeholder 2"/>
          <p:cNvSpPr>
            <a:spLocks noGrp="1"/>
          </p:cNvSpPr>
          <p:nvPr>
            <p:ph idx="1"/>
          </p:nvPr>
        </p:nvSpPr>
        <p:spPr>
          <a:xfrm>
            <a:off x="620285" y="907210"/>
            <a:ext cx="5041090" cy="4417520"/>
          </a:xfrm>
        </p:spPr>
        <p:txBody>
          <a:bodyPr>
            <a:normAutofit/>
          </a:bodyPr>
          <a:lstStyle/>
          <a:p>
            <a:pPr lvl="0">
              <a:buAutoNum type="arabicPeriod"/>
            </a:pPr>
            <a:r>
              <a:rPr lang="en-US" dirty="0" smtClean="0"/>
              <a:t>1984 </a:t>
            </a:r>
            <a:r>
              <a:rPr lang="en-US" dirty="0"/>
              <a:t>– Conservative leader Brian Mulroney became Canada’s </a:t>
            </a:r>
            <a:r>
              <a:rPr lang="en-US" dirty="0" smtClean="0"/>
              <a:t>PM.  </a:t>
            </a:r>
            <a:r>
              <a:rPr lang="en-US" dirty="0"/>
              <a:t>He developed a close personal relationship with U.S. President Ronald Reagan, with whom he shared a similar conservative philosophy</a:t>
            </a:r>
            <a:r>
              <a:rPr lang="en-US" dirty="0" smtClean="0"/>
              <a:t>.</a:t>
            </a:r>
            <a:endParaRPr lang="en-US" dirty="0"/>
          </a:p>
          <a:p>
            <a:pPr lvl="0"/>
            <a:r>
              <a:rPr lang="en-US" dirty="0" smtClean="0"/>
              <a:t>2. 1985 </a:t>
            </a:r>
            <a:r>
              <a:rPr lang="en-US" dirty="0"/>
              <a:t>– the U.S. government announced a plan to create a </a:t>
            </a:r>
            <a:r>
              <a:rPr lang="en-US" dirty="0" err="1"/>
              <a:t>defence</a:t>
            </a:r>
            <a:r>
              <a:rPr lang="en-US" dirty="0"/>
              <a:t> shield, part of which would orbit the Earth – Strategic </a:t>
            </a:r>
            <a:r>
              <a:rPr lang="en-US" dirty="0" err="1"/>
              <a:t>Defence</a:t>
            </a:r>
            <a:r>
              <a:rPr lang="en-US" dirty="0"/>
              <a:t> Initiative (SDI), nicknamed “Star Wars.</a:t>
            </a:r>
            <a:r>
              <a:rPr lang="en-US" dirty="0" smtClean="0"/>
              <a:t>”</a:t>
            </a:r>
            <a:endParaRPr lang="en-US" dirty="0"/>
          </a:p>
          <a:p>
            <a:pPr lvl="0"/>
            <a:r>
              <a:rPr lang="en-US" dirty="0" smtClean="0"/>
              <a:t>3. Canada </a:t>
            </a:r>
            <a:r>
              <a:rPr lang="en-US" dirty="0"/>
              <a:t>belonged to the North American Aerospace </a:t>
            </a:r>
            <a:r>
              <a:rPr lang="en-US" dirty="0" err="1"/>
              <a:t>Defence</a:t>
            </a:r>
            <a:r>
              <a:rPr lang="en-US" dirty="0"/>
              <a:t> Command (formerly NORAD).  </a:t>
            </a:r>
          </a:p>
          <a:p>
            <a:pPr lvl="0"/>
            <a:r>
              <a:rPr lang="en-US" dirty="0" smtClean="0"/>
              <a:t>4. Across </a:t>
            </a:r>
            <a:r>
              <a:rPr lang="en-US" dirty="0"/>
              <a:t>Canada, anti-nuclear groups protested Canada’s possible involvement</a:t>
            </a:r>
            <a:r>
              <a:rPr lang="en-US" dirty="0" smtClean="0"/>
              <a:t>.</a:t>
            </a:r>
            <a:endParaRPr lang="en-US" dirty="0"/>
          </a:p>
          <a:p>
            <a:pPr lvl="0"/>
            <a:r>
              <a:rPr lang="en-US" dirty="0" smtClean="0"/>
              <a:t>5. Prime </a:t>
            </a:r>
            <a:r>
              <a:rPr lang="en-US" dirty="0"/>
              <a:t>Minister Mulroney said no to Canada’s official participation, but private Canadian companies could bid on Star Wars contacts if they wished</a:t>
            </a:r>
            <a:r>
              <a:rPr lang="en-US" dirty="0" smtClean="0"/>
              <a:t>.</a:t>
            </a:r>
            <a:endParaRPr lang="en-US" dirty="0"/>
          </a:p>
        </p:txBody>
      </p:sp>
      <p:pic>
        <p:nvPicPr>
          <p:cNvPr id="4" name="Picture 3"/>
          <p:cNvPicPr>
            <a:picLocks noChangeAspect="1"/>
          </p:cNvPicPr>
          <p:nvPr/>
        </p:nvPicPr>
        <p:blipFill>
          <a:blip r:embed="rId2"/>
          <a:stretch>
            <a:fillRect/>
          </a:stretch>
        </p:blipFill>
        <p:spPr>
          <a:xfrm>
            <a:off x="6391004" y="1100628"/>
            <a:ext cx="2060714" cy="2596500"/>
          </a:xfrm>
          <a:prstGeom prst="rect">
            <a:avLst/>
          </a:prstGeom>
        </p:spPr>
      </p:pic>
      <p:pic>
        <p:nvPicPr>
          <p:cNvPr id="5" name="Picture 4"/>
          <p:cNvPicPr>
            <a:picLocks noChangeAspect="1"/>
          </p:cNvPicPr>
          <p:nvPr/>
        </p:nvPicPr>
        <p:blipFill>
          <a:blip r:embed="rId3"/>
          <a:stretch>
            <a:fillRect/>
          </a:stretch>
        </p:blipFill>
        <p:spPr>
          <a:xfrm>
            <a:off x="5661375" y="3859574"/>
            <a:ext cx="3075793" cy="2198031"/>
          </a:xfrm>
          <a:prstGeom prst="rect">
            <a:avLst/>
          </a:prstGeom>
        </p:spPr>
      </p:pic>
    </p:spTree>
    <p:extLst>
      <p:ext uri="{BB962C8B-B14F-4D97-AF65-F5344CB8AC3E}">
        <p14:creationId xmlns:p14="http://schemas.microsoft.com/office/powerpoint/2010/main" val="288837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4212099" cy="4780357"/>
          </a:xfrm>
        </p:spPr>
        <p:txBody>
          <a:bodyPr>
            <a:normAutofit fontScale="92500" lnSpcReduction="10000"/>
          </a:bodyPr>
          <a:lstStyle/>
          <a:p>
            <a:pPr lvl="0"/>
            <a:r>
              <a:rPr lang="en-US" sz="1800" dirty="0" smtClean="0"/>
              <a:t>6. In </a:t>
            </a:r>
            <a:r>
              <a:rPr lang="en-US" sz="1800" dirty="0"/>
              <a:t>1973, the Trudeau government had formed the Foreign Investment Review Agency (FIRA) to block any foreign investment that seemed not to be in Canada’s interest</a:t>
            </a:r>
            <a:r>
              <a:rPr lang="en-US" sz="1800" dirty="0" smtClean="0"/>
              <a:t>.</a:t>
            </a:r>
            <a:endParaRPr lang="en-US" sz="1800" dirty="0"/>
          </a:p>
          <a:p>
            <a:pPr lvl="0"/>
            <a:r>
              <a:rPr lang="en-US" sz="1800" dirty="0" smtClean="0"/>
              <a:t>7. Mulroney </a:t>
            </a:r>
            <a:r>
              <a:rPr lang="en-US" sz="1800" dirty="0"/>
              <a:t>dismantled FIRA and replaced it with Investment Canada, a body that would encourage suitable foreign investment</a:t>
            </a:r>
            <a:r>
              <a:rPr lang="en-US" sz="1800" dirty="0" smtClean="0"/>
              <a:t>.</a:t>
            </a:r>
            <a:endParaRPr lang="en-US" sz="1800" dirty="0"/>
          </a:p>
          <a:p>
            <a:pPr lvl="0"/>
            <a:r>
              <a:rPr lang="en-US" sz="1800" dirty="0" smtClean="0"/>
              <a:t>8. 1987 </a:t>
            </a:r>
            <a:r>
              <a:rPr lang="en-US" sz="1800" dirty="0"/>
              <a:t>– Mulroney started negotiations that led Canada into the Free Trade Agreement (FTA) with the United States.  It removed tariffs on goods crossing the border, and opened Canada to U.S. investment as well as opening the United States to Canadian investment.</a:t>
            </a:r>
          </a:p>
          <a:p>
            <a:r>
              <a:rPr lang="en-US" sz="1800" dirty="0"/>
              <a:t> </a:t>
            </a:r>
          </a:p>
          <a:p>
            <a:endParaRPr lang="en-US" sz="1800" dirty="0"/>
          </a:p>
        </p:txBody>
      </p:sp>
      <p:pic>
        <p:nvPicPr>
          <p:cNvPr id="4" name="Picture 3"/>
          <p:cNvPicPr>
            <a:picLocks noChangeAspect="1"/>
          </p:cNvPicPr>
          <p:nvPr/>
        </p:nvPicPr>
        <p:blipFill>
          <a:blip r:embed="rId2"/>
          <a:stretch>
            <a:fillRect/>
          </a:stretch>
        </p:blipFill>
        <p:spPr>
          <a:xfrm>
            <a:off x="5219674" y="991485"/>
            <a:ext cx="3606800" cy="4889500"/>
          </a:xfrm>
          <a:prstGeom prst="rect">
            <a:avLst/>
          </a:prstGeom>
        </p:spPr>
      </p:pic>
    </p:spTree>
    <p:extLst>
      <p:ext uri="{BB962C8B-B14F-4D97-AF65-F5344CB8AC3E}">
        <p14:creationId xmlns:p14="http://schemas.microsoft.com/office/powerpoint/2010/main" val="236198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Free trade agreement - controversial</a:t>
            </a:r>
            <a:endParaRPr lang="en-US" dirty="0"/>
          </a:p>
        </p:txBody>
      </p:sp>
      <p:sp>
        <p:nvSpPr>
          <p:cNvPr id="3" name="Content Placeholder 2"/>
          <p:cNvSpPr>
            <a:spLocks noGrp="1"/>
          </p:cNvSpPr>
          <p:nvPr>
            <p:ph idx="1"/>
          </p:nvPr>
        </p:nvSpPr>
        <p:spPr>
          <a:xfrm>
            <a:off x="822960" y="914400"/>
            <a:ext cx="3770996" cy="4735003"/>
          </a:xfrm>
        </p:spPr>
        <p:txBody>
          <a:bodyPr>
            <a:normAutofit/>
          </a:bodyPr>
          <a:lstStyle/>
          <a:p>
            <a:r>
              <a:rPr lang="en-US" b="0" dirty="0"/>
              <a:t>Arguments </a:t>
            </a:r>
            <a:r>
              <a:rPr lang="en-US" b="0" dirty="0" smtClean="0"/>
              <a:t>for:</a:t>
            </a:r>
            <a:endParaRPr lang="en-US" b="0" dirty="0"/>
          </a:p>
          <a:p>
            <a:r>
              <a:rPr lang="en-US" b="0" dirty="0" smtClean="0"/>
              <a:t>1. By </a:t>
            </a:r>
            <a:r>
              <a:rPr lang="en-US" b="0" dirty="0"/>
              <a:t>eliminating tariffs, Canada would attract more U.S. investment, which would </a:t>
            </a:r>
            <a:r>
              <a:rPr lang="en-US" b="0" dirty="0" smtClean="0"/>
              <a:t>help Canadian </a:t>
            </a:r>
            <a:r>
              <a:rPr lang="en-US" b="0" dirty="0"/>
              <a:t>industry grow and benefit the whole economy</a:t>
            </a:r>
            <a:r>
              <a:rPr lang="en-US" b="0" dirty="0" smtClean="0"/>
              <a:t>.</a:t>
            </a:r>
            <a:endParaRPr lang="en-US" dirty="0" smtClean="0"/>
          </a:p>
          <a:p>
            <a:pPr marL="0" lvl="1" indent="0">
              <a:buNone/>
            </a:pPr>
            <a:r>
              <a:rPr lang="en-US" dirty="0" smtClean="0"/>
              <a:t>2. It </a:t>
            </a:r>
            <a:r>
              <a:rPr lang="en-US" dirty="0"/>
              <a:t>would also provide access to the larger U.S. market, which would increase Canada’s </a:t>
            </a:r>
            <a:r>
              <a:rPr lang="en-US" dirty="0" smtClean="0"/>
              <a:t>productivity </a:t>
            </a:r>
            <a:r>
              <a:rPr lang="en-US" dirty="0"/>
              <a:t>and growth</a:t>
            </a:r>
            <a:r>
              <a:rPr lang="en-US" dirty="0" smtClean="0"/>
              <a:t>.</a:t>
            </a:r>
          </a:p>
          <a:p>
            <a:pPr marL="0" lvl="1" indent="0">
              <a:buNone/>
            </a:pPr>
            <a:r>
              <a:rPr lang="en-US" dirty="0" smtClean="0"/>
              <a:t>3. Canadian </a:t>
            </a:r>
            <a:r>
              <a:rPr lang="en-US" dirty="0"/>
              <a:t>products could be sold at lower prices to compete effectively with imports</a:t>
            </a:r>
            <a:r>
              <a:rPr lang="en-US" dirty="0" smtClean="0"/>
              <a:t>.</a:t>
            </a:r>
          </a:p>
          <a:p>
            <a:pPr marL="0" lvl="1" indent="0">
              <a:buNone/>
            </a:pPr>
            <a:r>
              <a:rPr lang="en-US" dirty="0" smtClean="0"/>
              <a:t>4. would </a:t>
            </a:r>
            <a:r>
              <a:rPr lang="en-US" dirty="0"/>
              <a:t>also attract U.S. firms to Canada to take advantage of our natural resources, skilled workers, and well-planned transportation system</a:t>
            </a:r>
            <a:r>
              <a:rPr lang="en-US" dirty="0" smtClean="0"/>
              <a:t>.</a:t>
            </a:r>
            <a:endParaRPr lang="en-US" b="0" dirty="0" smtClean="0"/>
          </a:p>
        </p:txBody>
      </p:sp>
      <p:sp>
        <p:nvSpPr>
          <p:cNvPr id="4" name="TextBox 3"/>
          <p:cNvSpPr txBox="1"/>
          <p:nvPr/>
        </p:nvSpPr>
        <p:spPr>
          <a:xfrm>
            <a:off x="4756096" y="918678"/>
            <a:ext cx="3587804" cy="4308872"/>
          </a:xfrm>
          <a:prstGeom prst="rect">
            <a:avLst/>
          </a:prstGeom>
          <a:noFill/>
        </p:spPr>
        <p:txBody>
          <a:bodyPr wrap="square" rtlCol="0">
            <a:spAutoFit/>
          </a:bodyPr>
          <a:lstStyle/>
          <a:p>
            <a:r>
              <a:rPr lang="en-US" sz="1600" dirty="0"/>
              <a:t>Arguments against:</a:t>
            </a:r>
          </a:p>
          <a:p>
            <a:pPr lvl="0"/>
            <a:r>
              <a:rPr lang="en-US" sz="1600" dirty="0"/>
              <a:t>1. Once protective tariffs were removed, those U.S. branch plants operating in Canada to avoid paying tariffs would simply return to the United States, eliminating hundreds of thousands of jobs in Canada.</a:t>
            </a:r>
          </a:p>
          <a:p>
            <a:pPr lvl="0"/>
            <a:r>
              <a:rPr lang="en-US" sz="1600" dirty="0"/>
              <a:t>2. Canadian businesses would be unable to compete against giant U.S. companies, which were able to flood the Canadian market with cheap goods and services.</a:t>
            </a:r>
          </a:p>
          <a:p>
            <a:pPr lvl="0"/>
            <a:r>
              <a:rPr lang="en-US" sz="1600" dirty="0"/>
              <a:t>3. Free trade threatened Canada’s independence, economic union would lead to pressure for political union as well.</a:t>
            </a:r>
          </a:p>
          <a:p>
            <a:endParaRPr lang="en-US" dirty="0"/>
          </a:p>
        </p:txBody>
      </p:sp>
    </p:spTree>
    <p:extLst>
      <p:ext uri="{BB962C8B-B14F-4D97-AF65-F5344CB8AC3E}">
        <p14:creationId xmlns:p14="http://schemas.microsoft.com/office/powerpoint/2010/main" val="3606454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397</TotalTime>
  <Words>1430</Words>
  <Application>Microsoft Macintosh PowerPoint</Application>
  <PresentationFormat>On-screen Show (4:3)</PresentationFormat>
  <Paragraphs>83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The 80’s and end of the cold war</vt:lpstr>
      <vt:lpstr>DÉTENTE </vt:lpstr>
      <vt:lpstr>Cold war continues</vt:lpstr>
      <vt:lpstr>THE END OF THE COLD WAR</vt:lpstr>
      <vt:lpstr>PowerPoint Presentation</vt:lpstr>
      <vt:lpstr>Life in Canada during 1980’s</vt:lpstr>
      <vt:lpstr>MULRONEY ERA: CLOSER TIES With THE Us</vt:lpstr>
      <vt:lpstr>PowerPoint Presentation</vt:lpstr>
      <vt:lpstr>9. Free trade agreement - controversial</vt:lpstr>
      <vt:lpstr>PowerPoint Presentation</vt:lpstr>
      <vt:lpstr>And remember…CANADARM  </vt:lpstr>
      <vt:lpstr>HEALTH CARE IN CANADA </vt:lpstr>
      <vt:lpstr>THE FUTURE OF HEALTH CARE IN CANADA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80’s</dc:title>
  <dc:creator>Collingwood User</dc:creator>
  <cp:lastModifiedBy>Collingwood User</cp:lastModifiedBy>
  <cp:revision>59</cp:revision>
  <dcterms:created xsi:type="dcterms:W3CDTF">2013-04-09T15:54:51Z</dcterms:created>
  <dcterms:modified xsi:type="dcterms:W3CDTF">2013-04-14T16:52:37Z</dcterms:modified>
</cp:coreProperties>
</file>