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sldIdLst>
    <p:sldId id="256" r:id="rId2"/>
    <p:sldId id="257" r:id="rId3"/>
    <p:sldId id="259" r:id="rId4"/>
    <p:sldId id="258" r:id="rId5"/>
    <p:sldId id="260" r:id="rId6"/>
    <p:sldId id="272" r:id="rId7"/>
    <p:sldId id="261" r:id="rId8"/>
    <p:sldId id="262" r:id="rId9"/>
    <p:sldId id="263" r:id="rId10"/>
    <p:sldId id="273" r:id="rId11"/>
    <p:sldId id="264" r:id="rId12"/>
    <p:sldId id="265" r:id="rId13"/>
    <p:sldId id="266" r:id="rId14"/>
    <p:sldId id="267" r:id="rId15"/>
    <p:sldId id="276" r:id="rId16"/>
    <p:sldId id="268" r:id="rId17"/>
    <p:sldId id="269" r:id="rId18"/>
    <p:sldId id="270" r:id="rId19"/>
    <p:sldId id="275" r:id="rId20"/>
    <p:sldId id="274"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241A205-23E3-A54E-A734-E8F8E370E0FA}" type="datetimeFigureOut">
              <a:rPr lang="en-US" smtClean="0"/>
              <a:t>2014-04-16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D57B0AA-AC8E-4463-ADAC-E87D09B82E4F}"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4F4662-4591-A74B-805A-B0309974EB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4F4662-4591-A74B-805A-B0309974EB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4F4662-4591-A74B-805A-B0309974EB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241A205-23E3-A54E-A734-E8F8E370E0FA}" type="datetimeFigureOut">
              <a:rPr lang="en-US" smtClean="0"/>
              <a:t>2014-04-16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4F4662-4591-A74B-805A-B0309974EB25}"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B4F4662-4591-A74B-805A-B0309974EB25}"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B4F4662-4591-A74B-805A-B0309974EB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4F4662-4591-A74B-805A-B0309974EB25}"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41A205-23E3-A54E-A734-E8F8E370E0FA}" type="datetimeFigureOut">
              <a:rPr lang="en-US" smtClean="0"/>
              <a:t>2014-04-16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B4F4662-4591-A74B-805A-B0309974EB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241A205-23E3-A54E-A734-E8F8E370E0FA}" type="datetimeFigureOut">
              <a:rPr lang="en-US" smtClean="0"/>
              <a:t>2014-04-16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A84A37A-AFC2-4A01-80A1-FC20F2C0D5B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241A205-23E3-A54E-A734-E8F8E370E0FA}" type="datetimeFigureOut">
              <a:rPr lang="en-US" smtClean="0"/>
              <a:t>2014-04-16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4F4662-4591-A74B-805A-B0309974EB25}"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241A205-23E3-A54E-A734-E8F8E370E0FA}" type="datetimeFigureOut">
              <a:rPr lang="en-US" smtClean="0"/>
              <a:t>2014-04-16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4F4662-4591-A74B-805A-B0309974EB25}"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Aboriginal Peoples in Canada</a:t>
            </a:r>
            <a:r>
              <a:rPr lang="en-US" dirty="0" smtClean="0">
                <a:effectLst/>
              </a:rPr>
              <a: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3597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dirty="0"/>
          </a:p>
        </p:txBody>
      </p:sp>
      <p:pic>
        <p:nvPicPr>
          <p:cNvPr id="5" name="Content Placeholder 4"/>
          <p:cNvPicPr>
            <a:picLocks noGrp="1" noChangeAspect="1"/>
          </p:cNvPicPr>
          <p:nvPr>
            <p:ph sz="half" idx="1"/>
          </p:nvPr>
        </p:nvPicPr>
        <p:blipFill>
          <a:blip r:embed="rId2"/>
          <a:srcRect l="-22556" r="-22556"/>
          <a:stretch>
            <a:fillRect/>
          </a:stretch>
        </p:blipFill>
        <p:spPr>
          <a:xfrm>
            <a:off x="228600" y="2229338"/>
            <a:ext cx="8666456" cy="3977640"/>
          </a:xfrm>
        </p:spPr>
      </p:pic>
      <p:pic>
        <p:nvPicPr>
          <p:cNvPr id="6" name="Picture 5"/>
          <p:cNvPicPr>
            <a:picLocks noChangeAspect="1"/>
          </p:cNvPicPr>
          <p:nvPr/>
        </p:nvPicPr>
        <p:blipFill>
          <a:blip r:embed="rId3"/>
          <a:stretch>
            <a:fillRect/>
          </a:stretch>
        </p:blipFill>
        <p:spPr>
          <a:xfrm>
            <a:off x="266700" y="76200"/>
            <a:ext cx="2870200" cy="2235200"/>
          </a:xfrm>
          <a:prstGeom prst="rect">
            <a:avLst/>
          </a:prstGeom>
        </p:spPr>
      </p:pic>
      <p:pic>
        <p:nvPicPr>
          <p:cNvPr id="7" name="Picture 6"/>
          <p:cNvPicPr>
            <a:picLocks noChangeAspect="1"/>
          </p:cNvPicPr>
          <p:nvPr/>
        </p:nvPicPr>
        <p:blipFill>
          <a:blip r:embed="rId4"/>
          <a:stretch>
            <a:fillRect/>
          </a:stretch>
        </p:blipFill>
        <p:spPr>
          <a:xfrm>
            <a:off x="4714192" y="76200"/>
            <a:ext cx="4180864" cy="2351736"/>
          </a:xfrm>
          <a:prstGeom prst="rect">
            <a:avLst/>
          </a:prstGeom>
        </p:spPr>
      </p:pic>
    </p:spTree>
    <p:extLst>
      <p:ext uri="{BB962C8B-B14F-4D97-AF65-F5344CB8AC3E}">
        <p14:creationId xmlns:p14="http://schemas.microsoft.com/office/powerpoint/2010/main" val="165884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Post-WW II </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a:t>in 1960 aboriginal peoples were given the right to vote in federal elections (last group to receive this right</a:t>
            </a:r>
            <a:r>
              <a:rPr lang="en-US" dirty="0" smtClean="0"/>
              <a:t>)</a:t>
            </a:r>
            <a:endParaRPr lang="en-US" dirty="0"/>
          </a:p>
        </p:txBody>
      </p:sp>
    </p:spTree>
    <p:extLst>
      <p:ext uri="{BB962C8B-B14F-4D97-AF65-F5344CB8AC3E}">
        <p14:creationId xmlns:p14="http://schemas.microsoft.com/office/powerpoint/2010/main" val="285977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White Paper, </a:t>
            </a:r>
            <a:r>
              <a:rPr lang="en-US" dirty="0" smtClean="0"/>
              <a:t>1969</a:t>
            </a:r>
            <a:endParaRPr lang="en-US" dirty="0"/>
          </a:p>
        </p:txBody>
      </p:sp>
      <p:sp>
        <p:nvSpPr>
          <p:cNvPr id="3" name="Content Placeholder 2"/>
          <p:cNvSpPr>
            <a:spLocks noGrp="1"/>
          </p:cNvSpPr>
          <p:nvPr>
            <p:ph idx="1"/>
          </p:nvPr>
        </p:nvSpPr>
        <p:spPr>
          <a:xfrm>
            <a:off x="457200" y="1600200"/>
            <a:ext cx="8229600" cy="4906108"/>
          </a:xfrm>
        </p:spPr>
        <p:txBody>
          <a:bodyPr/>
          <a:lstStyle/>
          <a:p>
            <a:pPr lvl="1"/>
            <a:r>
              <a:rPr lang="en-US" dirty="0"/>
              <a:t>introduced by the government to address the issues facing aboriginal peoples in Canada</a:t>
            </a:r>
          </a:p>
          <a:p>
            <a:pPr lvl="1"/>
            <a:r>
              <a:rPr lang="en-US" dirty="0"/>
              <a:t>proposed the abolition of reserves and an end to special status for treaty Indians</a:t>
            </a:r>
          </a:p>
          <a:p>
            <a:pPr lvl="1"/>
            <a:r>
              <a:rPr lang="en-US" dirty="0"/>
              <a:t>aboriginal community rejected this proposal (called it ‘cultural genocide’ as it was seen as an attempt to assimilate them into the dominant </a:t>
            </a:r>
            <a:r>
              <a:rPr lang="en-US" dirty="0" smtClean="0"/>
              <a:t>society</a:t>
            </a:r>
            <a:endParaRPr lang="en-US" dirty="0"/>
          </a:p>
        </p:txBody>
      </p:sp>
    </p:spTree>
    <p:extLst>
      <p:ext uri="{BB962C8B-B14F-4D97-AF65-F5344CB8AC3E}">
        <p14:creationId xmlns:p14="http://schemas.microsoft.com/office/powerpoint/2010/main" val="441810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Land </a:t>
            </a:r>
            <a:r>
              <a:rPr lang="en-US" dirty="0" smtClean="0"/>
              <a:t>Claims</a:t>
            </a:r>
            <a:endParaRPr lang="en-US" dirty="0"/>
          </a:p>
        </p:txBody>
      </p:sp>
      <p:sp>
        <p:nvSpPr>
          <p:cNvPr id="3" name="Content Placeholder 2"/>
          <p:cNvSpPr>
            <a:spLocks noGrp="1"/>
          </p:cNvSpPr>
          <p:nvPr>
            <p:ph idx="1"/>
          </p:nvPr>
        </p:nvSpPr>
        <p:spPr/>
        <p:txBody>
          <a:bodyPr/>
          <a:lstStyle/>
          <a:p>
            <a:pPr lvl="1"/>
            <a:r>
              <a:rPr lang="en-US" dirty="0"/>
              <a:t>specific land claims were based on existing treaties but comprehensive land claims were based on traditional use and occupancy of land</a:t>
            </a:r>
          </a:p>
          <a:p>
            <a:pPr lvl="1"/>
            <a:r>
              <a:rPr lang="en-US" dirty="0"/>
              <a:t>as aboriginal rights became more clearly recognized, aboriginal peoples began to submit hundreds of land </a:t>
            </a:r>
            <a:r>
              <a:rPr lang="en-US" dirty="0" smtClean="0"/>
              <a:t>claims</a:t>
            </a:r>
            <a:endParaRPr lang="en-US" dirty="0"/>
          </a:p>
        </p:txBody>
      </p:sp>
    </p:spTree>
    <p:extLst>
      <p:ext uri="{BB962C8B-B14F-4D97-AF65-F5344CB8AC3E}">
        <p14:creationId xmlns:p14="http://schemas.microsoft.com/office/powerpoint/2010/main" val="3470641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400" dirty="0">
                <a:solidFill>
                  <a:srgbClr val="FFFFFF"/>
                </a:solidFill>
              </a:rPr>
              <a:t>Oka Standoff, </a:t>
            </a:r>
            <a:r>
              <a:rPr lang="en-US" sz="4400" dirty="0" smtClean="0">
                <a:solidFill>
                  <a:srgbClr val="FFFFFF"/>
                </a:solidFill>
              </a:rPr>
              <a:t>1990</a:t>
            </a:r>
            <a:endParaRPr lang="en-US" sz="4400" dirty="0">
              <a:solidFill>
                <a:srgbClr val="FFFFFF"/>
              </a:solidFill>
            </a:endParaRPr>
          </a:p>
        </p:txBody>
      </p:sp>
      <p:sp>
        <p:nvSpPr>
          <p:cNvPr id="3" name="Content Placeholder 2"/>
          <p:cNvSpPr>
            <a:spLocks noGrp="1"/>
          </p:cNvSpPr>
          <p:nvPr>
            <p:ph idx="1"/>
          </p:nvPr>
        </p:nvSpPr>
        <p:spPr/>
        <p:txBody>
          <a:bodyPr>
            <a:normAutofit lnSpcReduction="10000"/>
          </a:bodyPr>
          <a:lstStyle/>
          <a:p>
            <a:r>
              <a:rPr lang="en-US" dirty="0"/>
              <a:t>Quebec, officials wanted to extend a golf course built in 1959 onto land the Mohawks claimed as theirs</a:t>
            </a:r>
          </a:p>
          <a:p>
            <a:r>
              <a:rPr lang="en-US" dirty="0"/>
              <a:t>Roads were blockaded and the Canadian army was called in after a police officer was killed in the standoff</a:t>
            </a:r>
          </a:p>
          <a:p>
            <a:r>
              <a:rPr lang="en-US" dirty="0"/>
              <a:t>After six months, an agreement was reached in which the federal government bought the disputed land and negotiated its transfer </a:t>
            </a:r>
            <a:r>
              <a:rPr lang="en-US" dirty="0" smtClean="0"/>
              <a:t>to </a:t>
            </a:r>
            <a:r>
              <a:rPr lang="en-US" dirty="0"/>
              <a:t>the Mohawk nation</a:t>
            </a:r>
          </a:p>
        </p:txBody>
      </p:sp>
    </p:spTree>
    <p:extLst>
      <p:ext uri="{BB962C8B-B14F-4D97-AF65-F5344CB8AC3E}">
        <p14:creationId xmlns:p14="http://schemas.microsoft.com/office/powerpoint/2010/main" val="329977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722" r="-10722"/>
          <a:stretch>
            <a:fillRect/>
          </a:stretch>
        </p:blipFill>
        <p:spPr/>
      </p:pic>
    </p:spTree>
    <p:extLst>
      <p:ext uri="{BB962C8B-B14F-4D97-AF65-F5344CB8AC3E}">
        <p14:creationId xmlns:p14="http://schemas.microsoft.com/office/powerpoint/2010/main" val="410582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000" dirty="0">
                <a:solidFill>
                  <a:srgbClr val="FFFFFF"/>
                </a:solidFill>
              </a:rPr>
              <a:t>The </a:t>
            </a:r>
            <a:r>
              <a:rPr lang="en-US" sz="4000" dirty="0" err="1">
                <a:solidFill>
                  <a:srgbClr val="FFFFFF"/>
                </a:solidFill>
              </a:rPr>
              <a:t>Meech</a:t>
            </a:r>
            <a:r>
              <a:rPr lang="en-US" sz="4000" dirty="0">
                <a:solidFill>
                  <a:srgbClr val="FFFFFF"/>
                </a:solidFill>
              </a:rPr>
              <a:t> Lake </a:t>
            </a:r>
            <a:r>
              <a:rPr lang="en-US" sz="4000" dirty="0" smtClean="0">
                <a:solidFill>
                  <a:srgbClr val="FFFFFF"/>
                </a:solidFill>
              </a:rPr>
              <a:t>Accord</a:t>
            </a:r>
            <a:endParaRPr lang="en-US" sz="4000" dirty="0">
              <a:solidFill>
                <a:srgbClr val="FFFFFF"/>
              </a:solidFill>
            </a:endParaRPr>
          </a:p>
        </p:txBody>
      </p:sp>
      <p:sp>
        <p:nvSpPr>
          <p:cNvPr id="3" name="Content Placeholder 2"/>
          <p:cNvSpPr>
            <a:spLocks noGrp="1"/>
          </p:cNvSpPr>
          <p:nvPr>
            <p:ph idx="1"/>
          </p:nvPr>
        </p:nvSpPr>
        <p:spPr/>
        <p:txBody>
          <a:bodyPr/>
          <a:lstStyle/>
          <a:p>
            <a:r>
              <a:rPr lang="en-US" dirty="0"/>
              <a:t>1990; opposed by Elijah Harper because he believe aboriginal peoples deserved the same special status as Quebec</a:t>
            </a:r>
          </a:p>
          <a:p>
            <a:r>
              <a:rPr lang="en-US" dirty="0"/>
              <a:t>this accord did not recognized the unique status of aboriginals in the same spirit as it recognized Quebec</a:t>
            </a:r>
          </a:p>
          <a:p>
            <a:pPr marL="0" indent="0">
              <a:buNone/>
            </a:pPr>
            <a:endParaRPr lang="en-US" dirty="0"/>
          </a:p>
        </p:txBody>
      </p:sp>
      <p:pic>
        <p:nvPicPr>
          <p:cNvPr id="4" name="Picture 3"/>
          <p:cNvPicPr>
            <a:picLocks noChangeAspect="1"/>
          </p:cNvPicPr>
          <p:nvPr/>
        </p:nvPicPr>
        <p:blipFill>
          <a:blip r:embed="rId2"/>
          <a:stretch>
            <a:fillRect/>
          </a:stretch>
        </p:blipFill>
        <p:spPr>
          <a:xfrm>
            <a:off x="6017845" y="4263292"/>
            <a:ext cx="1758461" cy="2145323"/>
          </a:xfrm>
          <a:prstGeom prst="rect">
            <a:avLst/>
          </a:prstGeom>
        </p:spPr>
      </p:pic>
    </p:spTree>
    <p:extLst>
      <p:ext uri="{BB962C8B-B14F-4D97-AF65-F5344CB8AC3E}">
        <p14:creationId xmlns:p14="http://schemas.microsoft.com/office/powerpoint/2010/main" val="1909245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74"/>
            <a:ext cx="8229600" cy="1143000"/>
          </a:xfrm>
        </p:spPr>
        <p:txBody>
          <a:bodyPr>
            <a:noAutofit/>
          </a:bodyPr>
          <a:lstStyle/>
          <a:p>
            <a:pPr lvl="2" algn="ctr" defTabSz="457200" rtl="0">
              <a:spcBef>
                <a:spcPct val="0"/>
              </a:spcBef>
            </a:pPr>
            <a:r>
              <a:rPr lang="en-US" sz="4000" dirty="0">
                <a:solidFill>
                  <a:schemeClr val="tx1"/>
                </a:solidFill>
              </a:rPr>
              <a:t>Self-</a:t>
            </a:r>
            <a:r>
              <a:rPr lang="en-US" sz="4000" dirty="0" smtClean="0">
                <a:solidFill>
                  <a:schemeClr val="tx1"/>
                </a:solidFill>
              </a:rPr>
              <a:t>government</a:t>
            </a:r>
            <a:endParaRPr lang="en-US" sz="4000" dirty="0">
              <a:solidFill>
                <a:schemeClr val="tx1"/>
              </a:solidFill>
            </a:endParaRPr>
          </a:p>
        </p:txBody>
      </p:sp>
      <p:sp>
        <p:nvSpPr>
          <p:cNvPr id="3" name="Content Placeholder 2"/>
          <p:cNvSpPr>
            <a:spLocks noGrp="1"/>
          </p:cNvSpPr>
          <p:nvPr>
            <p:ph idx="1"/>
          </p:nvPr>
        </p:nvSpPr>
        <p:spPr>
          <a:xfrm>
            <a:off x="457200" y="1162074"/>
            <a:ext cx="8229600" cy="5559157"/>
          </a:xfrm>
        </p:spPr>
        <p:txBody>
          <a:bodyPr>
            <a:normAutofit lnSpcReduction="10000"/>
          </a:bodyPr>
          <a:lstStyle/>
          <a:p>
            <a:r>
              <a:rPr lang="en-US" dirty="0"/>
              <a:t>aboriginal peoples believe they have a right to self-government (making decisions about matters internal to their communities and integral to their culture, tradition, language, land and resources)</a:t>
            </a:r>
          </a:p>
          <a:p>
            <a:r>
              <a:rPr lang="en-US" dirty="0"/>
              <a:t>The Constitution Act of 1982 guaranteed that the existing rights of aboriginals would be recognized and affirmed (aboriginals believe this includes the right to control traditional land, protect beliefs and culture and to have self-government)</a:t>
            </a:r>
          </a:p>
          <a:p>
            <a:endParaRPr lang="en-US" dirty="0"/>
          </a:p>
        </p:txBody>
      </p:sp>
    </p:spTree>
    <p:extLst>
      <p:ext uri="{BB962C8B-B14F-4D97-AF65-F5344CB8AC3E}">
        <p14:creationId xmlns:p14="http://schemas.microsoft.com/office/powerpoint/2010/main" val="2224314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defTabSz="457200" rtl="0">
              <a:spcBef>
                <a:spcPct val="0"/>
              </a:spcBef>
            </a:pPr>
            <a:r>
              <a:rPr lang="en-US" sz="4400" dirty="0">
                <a:solidFill>
                  <a:srgbClr val="FFFFFF"/>
                </a:solidFill>
              </a:rPr>
              <a:t>Statement of </a:t>
            </a:r>
            <a:r>
              <a:rPr lang="en-US" sz="4400" dirty="0" smtClean="0">
                <a:solidFill>
                  <a:srgbClr val="FFFFFF"/>
                </a:solidFill>
              </a:rPr>
              <a:t>Reconciliation</a:t>
            </a:r>
            <a:endParaRPr lang="en-US" sz="4400" dirty="0">
              <a:solidFill>
                <a:srgbClr val="FFFFFF"/>
              </a:solidFill>
            </a:endParaRPr>
          </a:p>
        </p:txBody>
      </p:sp>
      <p:sp>
        <p:nvSpPr>
          <p:cNvPr id="3" name="Content Placeholder 2"/>
          <p:cNvSpPr>
            <a:spLocks noGrp="1"/>
          </p:cNvSpPr>
          <p:nvPr>
            <p:ph idx="1"/>
          </p:nvPr>
        </p:nvSpPr>
        <p:spPr>
          <a:xfrm>
            <a:off x="457200" y="1875692"/>
            <a:ext cx="8229600" cy="4982307"/>
          </a:xfrm>
        </p:spPr>
        <p:txBody>
          <a:bodyPr/>
          <a:lstStyle/>
          <a:p>
            <a:r>
              <a:rPr lang="en-US" dirty="0"/>
              <a:t>in 1998 the federal government issued this statement to the aboriginal peoples in Canada in which they recognized the policies which sought to assimilate aboriginal peoples were not conducive to building a strong country</a:t>
            </a:r>
          </a:p>
          <a:p>
            <a:pPr marL="0" indent="0">
              <a:buNone/>
            </a:pPr>
            <a:endParaRPr lang="en-US" dirty="0"/>
          </a:p>
        </p:txBody>
      </p:sp>
    </p:spTree>
    <p:extLst>
      <p:ext uri="{BB962C8B-B14F-4D97-AF65-F5344CB8AC3E}">
        <p14:creationId xmlns:p14="http://schemas.microsoft.com/office/powerpoint/2010/main" val="24294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27557" r="-27557"/>
          <a:stretch>
            <a:fillRect/>
          </a:stretch>
        </p:blipFill>
        <p:spPr/>
      </p:pic>
    </p:spTree>
    <p:extLst>
      <p:ext uri="{BB962C8B-B14F-4D97-AF65-F5344CB8AC3E}">
        <p14:creationId xmlns:p14="http://schemas.microsoft.com/office/powerpoint/2010/main" val="381001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9"/>
            <a:ext cx="8229600" cy="1143000"/>
          </a:xfrm>
        </p:spPr>
        <p:txBody>
          <a:bodyPr/>
          <a:lstStyle/>
          <a:p>
            <a:r>
              <a:rPr lang="en-US" dirty="0" smtClean="0"/>
              <a:t>Definition</a:t>
            </a:r>
            <a:endParaRPr lang="en-US" dirty="0"/>
          </a:p>
        </p:txBody>
      </p:sp>
      <p:sp>
        <p:nvSpPr>
          <p:cNvPr id="3" name="Content Placeholder 2"/>
          <p:cNvSpPr>
            <a:spLocks noGrp="1"/>
          </p:cNvSpPr>
          <p:nvPr>
            <p:ph idx="1"/>
          </p:nvPr>
        </p:nvSpPr>
        <p:spPr>
          <a:xfrm>
            <a:off x="457200" y="1152769"/>
            <a:ext cx="8229600" cy="5019748"/>
          </a:xfrm>
        </p:spPr>
        <p:txBody>
          <a:bodyPr>
            <a:normAutofit lnSpcReduction="10000"/>
          </a:bodyPr>
          <a:lstStyle/>
          <a:p>
            <a:r>
              <a:rPr lang="en-US" dirty="0" smtClean="0"/>
              <a:t>Aboriginal </a:t>
            </a:r>
            <a:r>
              <a:rPr lang="en-US" dirty="0"/>
              <a:t>peoples are the first people to live in any nation (in Canada, this includes Inuit, Metis and First Nations people and non-Status Indians (those who have given up their legal status as Indians, while still retaining their cultural identity)</a:t>
            </a:r>
          </a:p>
          <a:p>
            <a:pPr lvl="0"/>
            <a:r>
              <a:rPr lang="en-US" dirty="0"/>
              <a:t>note that the term ‘Indian’ is used only when referring to legislation, in a </a:t>
            </a:r>
            <a:r>
              <a:rPr lang="en-US" dirty="0" smtClean="0"/>
              <a:t>historical </a:t>
            </a:r>
            <a:r>
              <a:rPr lang="en-US" dirty="0"/>
              <a:t>sense or when referring to legal status</a:t>
            </a:r>
          </a:p>
          <a:p>
            <a:endParaRPr lang="en-US" dirty="0"/>
          </a:p>
        </p:txBody>
      </p:sp>
    </p:spTree>
    <p:extLst>
      <p:ext uri="{BB962C8B-B14F-4D97-AF65-F5344CB8AC3E}">
        <p14:creationId xmlns:p14="http://schemas.microsoft.com/office/powerpoint/2010/main" val="1779466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Nunavut Created 1999</a:t>
            </a:r>
            <a:endParaRPr lang="en-US" dirty="0"/>
          </a:p>
        </p:txBody>
      </p:sp>
      <p:pic>
        <p:nvPicPr>
          <p:cNvPr id="4" name="Content Placeholder 3"/>
          <p:cNvPicPr>
            <a:picLocks noGrp="1" noChangeAspect="1"/>
          </p:cNvPicPr>
          <p:nvPr>
            <p:ph idx="1"/>
          </p:nvPr>
        </p:nvPicPr>
        <p:blipFill>
          <a:blip r:embed="rId2"/>
          <a:srcRect t="4724" b="4724"/>
          <a:stretch>
            <a:fillRect/>
          </a:stretch>
        </p:blipFill>
        <p:spPr/>
      </p:pic>
    </p:spTree>
    <p:extLst>
      <p:ext uri="{BB962C8B-B14F-4D97-AF65-F5344CB8AC3E}">
        <p14:creationId xmlns:p14="http://schemas.microsoft.com/office/powerpoint/2010/main" val="76811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Some </a:t>
            </a:r>
            <a:r>
              <a:rPr lang="en-US" b="1" u="sng" dirty="0" smtClean="0"/>
              <a:t>Statistics</a:t>
            </a:r>
            <a:endParaRPr lang="en-US" dirty="0"/>
          </a:p>
        </p:txBody>
      </p:sp>
      <p:sp>
        <p:nvSpPr>
          <p:cNvPr id="3" name="Content Placeholder 2"/>
          <p:cNvSpPr>
            <a:spLocks noGrp="1"/>
          </p:cNvSpPr>
          <p:nvPr>
            <p:ph idx="1"/>
          </p:nvPr>
        </p:nvSpPr>
        <p:spPr>
          <a:xfrm>
            <a:off x="254000" y="1646237"/>
            <a:ext cx="8432800" cy="4526280"/>
          </a:xfrm>
        </p:spPr>
        <p:txBody>
          <a:bodyPr>
            <a:normAutofit fontScale="85000" lnSpcReduction="10000"/>
          </a:bodyPr>
          <a:lstStyle/>
          <a:p>
            <a:pPr lvl="1"/>
            <a:r>
              <a:rPr lang="en-US" dirty="0"/>
              <a:t>the Nisga’a Treaty (in BC), steps taken in Manitoba, and the creation of the territory of Nunavut are all examples of aboriginal self-government in action</a:t>
            </a:r>
          </a:p>
          <a:p>
            <a:pPr lvl="1"/>
            <a:r>
              <a:rPr lang="en-US" dirty="0"/>
              <a:t>currently in Canada, 500 000 aboriginal people in Canada face far worse living conditions than the rest of Canada</a:t>
            </a:r>
          </a:p>
          <a:p>
            <a:pPr lvl="1"/>
            <a:r>
              <a:rPr lang="en-US" dirty="0" smtClean="0"/>
              <a:t>average </a:t>
            </a:r>
            <a:r>
              <a:rPr lang="en-US" dirty="0"/>
              <a:t>income on reserves is about half the national average</a:t>
            </a:r>
          </a:p>
          <a:p>
            <a:pPr lvl="1"/>
            <a:r>
              <a:rPr lang="en-US" dirty="0"/>
              <a:t>close to 50% of reserve families live below the poverty line</a:t>
            </a:r>
          </a:p>
          <a:p>
            <a:pPr lvl="1"/>
            <a:r>
              <a:rPr lang="en-US" dirty="0"/>
              <a:t>66% of reserve families are either unemployed or on welfare</a:t>
            </a:r>
          </a:p>
          <a:p>
            <a:pPr lvl="1"/>
            <a:r>
              <a:rPr lang="en-US" dirty="0"/>
              <a:t>Fewer than 50% of aboriginal houses are fully served with sewer and water connections (national rate is 90%)</a:t>
            </a:r>
          </a:p>
          <a:p>
            <a:endParaRPr lang="en-US" dirty="0"/>
          </a:p>
        </p:txBody>
      </p:sp>
    </p:spTree>
    <p:extLst>
      <p:ext uri="{BB962C8B-B14F-4D97-AF65-F5344CB8AC3E}">
        <p14:creationId xmlns:p14="http://schemas.microsoft.com/office/powerpoint/2010/main" val="2859473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t>Significant </a:t>
            </a:r>
            <a:r>
              <a:rPr lang="en-US" u="sng" dirty="0" smtClean="0"/>
              <a:t>Events</a:t>
            </a:r>
            <a:r>
              <a:rPr lang="en-US" u="sng" dirty="0"/>
              <a:t> </a:t>
            </a:r>
            <a:r>
              <a:rPr lang="en-US" u="sng" dirty="0" smtClean="0"/>
              <a:t>in Aboriginal History in Canada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8283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Royal Proclamation, </a:t>
            </a:r>
            <a:r>
              <a:rPr lang="en-US" dirty="0" smtClean="0"/>
              <a:t>1763</a:t>
            </a:r>
            <a:endParaRPr lang="en-US" dirty="0"/>
          </a:p>
        </p:txBody>
      </p:sp>
      <p:sp>
        <p:nvSpPr>
          <p:cNvPr id="3" name="Content Placeholder 2"/>
          <p:cNvSpPr>
            <a:spLocks noGrp="1"/>
          </p:cNvSpPr>
          <p:nvPr>
            <p:ph idx="1"/>
          </p:nvPr>
        </p:nvSpPr>
        <p:spPr>
          <a:xfrm>
            <a:off x="457200" y="1646237"/>
            <a:ext cx="8229600" cy="5074994"/>
          </a:xfrm>
        </p:spPr>
        <p:txBody>
          <a:bodyPr>
            <a:normAutofit fontScale="92500" lnSpcReduction="10000"/>
          </a:bodyPr>
          <a:lstStyle/>
          <a:p>
            <a:pPr lvl="1"/>
            <a:r>
              <a:rPr lang="en-US" sz="4000" dirty="0"/>
              <a:t>prevented any further settlement across North America until treaties had been negotiated with aboriginal peoples</a:t>
            </a:r>
          </a:p>
          <a:p>
            <a:pPr lvl="1"/>
            <a:r>
              <a:rPr lang="en-US" sz="4000" dirty="0"/>
              <a:t>recognized that aboriginals were organized nations on their own lands</a:t>
            </a:r>
          </a:p>
          <a:p>
            <a:pPr lvl="1"/>
            <a:r>
              <a:rPr lang="en-US" sz="4000" dirty="0"/>
              <a:t>basis for many modern aboriginal land claims</a:t>
            </a:r>
          </a:p>
          <a:p>
            <a:endParaRPr lang="en-US" dirty="0"/>
          </a:p>
        </p:txBody>
      </p:sp>
    </p:spTree>
    <p:extLst>
      <p:ext uri="{BB962C8B-B14F-4D97-AF65-F5344CB8AC3E}">
        <p14:creationId xmlns:p14="http://schemas.microsoft.com/office/powerpoint/2010/main" val="35003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Reserve System, </a:t>
            </a:r>
            <a:r>
              <a:rPr lang="en-US" dirty="0" smtClean="0"/>
              <a:t>1830</a:t>
            </a:r>
            <a:endParaRPr lang="en-US" dirty="0"/>
          </a:p>
        </p:txBody>
      </p:sp>
      <p:sp>
        <p:nvSpPr>
          <p:cNvPr id="3" name="Content Placeholder 2"/>
          <p:cNvSpPr>
            <a:spLocks noGrp="1"/>
          </p:cNvSpPr>
          <p:nvPr>
            <p:ph idx="1"/>
          </p:nvPr>
        </p:nvSpPr>
        <p:spPr>
          <a:xfrm>
            <a:off x="457200" y="1396536"/>
            <a:ext cx="8229600" cy="5461464"/>
          </a:xfrm>
        </p:spPr>
        <p:txBody>
          <a:bodyPr>
            <a:normAutofit lnSpcReduction="10000"/>
          </a:bodyPr>
          <a:lstStyle/>
          <a:p>
            <a:pPr lvl="1"/>
            <a:r>
              <a:rPr lang="en-US" dirty="0"/>
              <a:t>aboriginal peoples were seen as blocking future settlement of British North America and, as a result, were pushed on to reservations</a:t>
            </a:r>
          </a:p>
          <a:p>
            <a:pPr lvl="1"/>
            <a:r>
              <a:rPr lang="en-US" dirty="0"/>
              <a:t>sizes of the reserves were greatly reduced from previous occupied territories</a:t>
            </a:r>
          </a:p>
          <a:p>
            <a:pPr lvl="1"/>
            <a:r>
              <a:rPr lang="en-US" dirty="0"/>
              <a:t>living conditions on reserves are lower than the rest of Canada, life expectancy is lower, suicide rates are higher </a:t>
            </a:r>
            <a:r>
              <a:rPr lang="en-US" dirty="0" smtClean="0"/>
              <a:t>&amp; money </a:t>
            </a:r>
            <a:r>
              <a:rPr lang="en-US" dirty="0"/>
              <a:t>is controlled by the Chief </a:t>
            </a:r>
            <a:r>
              <a:rPr lang="en-US" dirty="0" smtClean="0"/>
              <a:t>&amp; councils </a:t>
            </a:r>
            <a:r>
              <a:rPr lang="en-US" dirty="0"/>
              <a:t>who do not always allocate money wisely or fairly</a:t>
            </a:r>
          </a:p>
          <a:p>
            <a:pPr lvl="1"/>
            <a:r>
              <a:rPr lang="en-US" dirty="0" smtClean="0"/>
              <a:t>during </a:t>
            </a:r>
            <a:r>
              <a:rPr lang="en-US" dirty="0"/>
              <a:t>Confederation negotiations aboriginal leaders were not included and the goal became to assimilate aboriginals into the mainstream culture</a:t>
            </a:r>
          </a:p>
          <a:p>
            <a:endParaRPr lang="en-US" dirty="0"/>
          </a:p>
        </p:txBody>
      </p:sp>
    </p:spTree>
    <p:extLst>
      <p:ext uri="{BB962C8B-B14F-4D97-AF65-F5344CB8AC3E}">
        <p14:creationId xmlns:p14="http://schemas.microsoft.com/office/powerpoint/2010/main" val="1712893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Red Deer River with the South Saskatchewan.</a:t>
            </a:r>
            <a:endParaRPr lang="en-US" dirty="0"/>
          </a:p>
        </p:txBody>
      </p:sp>
      <p:sp>
        <p:nvSpPr>
          <p:cNvPr id="4" name="Text Placeholder 3"/>
          <p:cNvSpPr>
            <a:spLocks noGrp="1"/>
          </p:cNvSpPr>
          <p:nvPr>
            <p:ph type="body" sz="half" idx="3"/>
          </p:nvPr>
        </p:nvSpPr>
        <p:spPr/>
        <p:txBody>
          <a:bodyPr/>
          <a:lstStyle/>
          <a:p>
            <a:r>
              <a:rPr lang="en-US" dirty="0"/>
              <a:t>Northern Ontario reserve of </a:t>
            </a:r>
            <a:r>
              <a:rPr lang="en-US" dirty="0" err="1"/>
              <a:t>Kaschechewan</a:t>
            </a:r>
            <a:r>
              <a:rPr lang="en-US" dirty="0"/>
              <a:t> </a:t>
            </a:r>
          </a:p>
        </p:txBody>
      </p:sp>
      <p:pic>
        <p:nvPicPr>
          <p:cNvPr id="8" name="Content Placeholder 7"/>
          <p:cNvPicPr>
            <a:picLocks noGrp="1" noChangeAspect="1"/>
          </p:cNvPicPr>
          <p:nvPr>
            <p:ph sz="quarter" idx="4"/>
          </p:nvPr>
        </p:nvPicPr>
        <p:blipFill>
          <a:blip r:embed="rId2"/>
          <a:srcRect t="-15017" b="-15017"/>
          <a:stretch>
            <a:fillRect/>
          </a:stretch>
        </p:blipFill>
        <p:spPr/>
      </p:pic>
      <p:pic>
        <p:nvPicPr>
          <p:cNvPr id="11" name="Content Placeholder 10"/>
          <p:cNvPicPr>
            <a:picLocks noGrp="1" noChangeAspect="1"/>
          </p:cNvPicPr>
          <p:nvPr>
            <p:ph sz="quarter" idx="2"/>
          </p:nvPr>
        </p:nvPicPr>
        <p:blipFill>
          <a:blip r:embed="rId3"/>
          <a:srcRect t="-12025" b="-12025"/>
          <a:stretch>
            <a:fillRect/>
          </a:stretch>
        </p:blipFill>
        <p:spPr/>
      </p:pic>
    </p:spTree>
    <p:extLst>
      <p:ext uri="{BB962C8B-B14F-4D97-AF65-F5344CB8AC3E}">
        <p14:creationId xmlns:p14="http://schemas.microsoft.com/office/powerpoint/2010/main" val="265428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Indian Act, </a:t>
            </a:r>
            <a:r>
              <a:rPr lang="en-US" dirty="0" smtClean="0"/>
              <a:t>1876</a:t>
            </a:r>
            <a:endParaRPr lang="en-US" dirty="0"/>
          </a:p>
        </p:txBody>
      </p:sp>
      <p:sp>
        <p:nvSpPr>
          <p:cNvPr id="3" name="Content Placeholder 2"/>
          <p:cNvSpPr>
            <a:spLocks noGrp="1"/>
          </p:cNvSpPr>
          <p:nvPr>
            <p:ph idx="1"/>
          </p:nvPr>
        </p:nvSpPr>
        <p:spPr/>
        <p:txBody>
          <a:bodyPr>
            <a:normAutofit/>
          </a:bodyPr>
          <a:lstStyle/>
          <a:p>
            <a:pPr lvl="1"/>
            <a:r>
              <a:rPr lang="en-US" dirty="0"/>
              <a:t>this was the government’s way of encouraging aboriginal peoples to give up their culture and traditions and assimilate them into the dominant culture</a:t>
            </a:r>
          </a:p>
          <a:p>
            <a:pPr lvl="1"/>
            <a:r>
              <a:rPr lang="en-US" dirty="0"/>
              <a:t>it provided schools, medical care, hunting and fishing rights and annual treaty payments to aboriginals</a:t>
            </a:r>
          </a:p>
          <a:p>
            <a:pPr lvl="1"/>
            <a:r>
              <a:rPr lang="en-US" dirty="0"/>
              <a:t>it exempted aboriginal peoples from paying income and sales tax and gave “special status” to aboriginals </a:t>
            </a:r>
            <a:r>
              <a:rPr lang="en-US" dirty="0" smtClean="0"/>
              <a:t>BUT…</a:t>
            </a:r>
            <a:endParaRPr lang="en-US" dirty="0"/>
          </a:p>
        </p:txBody>
      </p:sp>
    </p:spTree>
    <p:extLst>
      <p:ext uri="{BB962C8B-B14F-4D97-AF65-F5344CB8AC3E}">
        <p14:creationId xmlns:p14="http://schemas.microsoft.com/office/powerpoint/2010/main" val="33863909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The Indian Act, </a:t>
            </a:r>
            <a:r>
              <a:rPr lang="en-US" dirty="0" smtClean="0"/>
              <a:t>1876 continued</a:t>
            </a:r>
            <a:endParaRPr lang="en-US" dirty="0"/>
          </a:p>
        </p:txBody>
      </p:sp>
      <p:sp>
        <p:nvSpPr>
          <p:cNvPr id="3" name="Content Placeholder 2"/>
          <p:cNvSpPr>
            <a:spLocks noGrp="1"/>
          </p:cNvSpPr>
          <p:nvPr>
            <p:ph idx="1"/>
          </p:nvPr>
        </p:nvSpPr>
        <p:spPr>
          <a:xfrm>
            <a:off x="457200" y="1600200"/>
            <a:ext cx="8229600" cy="4710723"/>
          </a:xfrm>
        </p:spPr>
        <p:txBody>
          <a:bodyPr>
            <a:normAutofit fontScale="92500" lnSpcReduction="10000"/>
          </a:bodyPr>
          <a:lstStyle/>
          <a:p>
            <a:pPr lvl="1"/>
            <a:r>
              <a:rPr lang="en-US" dirty="0"/>
              <a:t>aboriginals were also denied the right to take up land, denied the right to vote in provincial elections and many claimed this act “colonized them”, making aboriginal incompatible with being a Canadian citizen</a:t>
            </a:r>
          </a:p>
          <a:p>
            <a:pPr lvl="1"/>
            <a:r>
              <a:rPr lang="en-US" dirty="0"/>
              <a:t>in order to vote, aboriginal people had to trade “Indian status” for voting rights and if they lived off reserves, joined the military, obtained higher education or married a non-Indian they lost their status and benefits</a:t>
            </a:r>
          </a:p>
          <a:p>
            <a:pPr lvl="1"/>
            <a:r>
              <a:rPr lang="en-US" dirty="0"/>
              <a:t>traditional activities were also outlawed and aboriginal art and memorabilia were shipped to </a:t>
            </a:r>
            <a:r>
              <a:rPr lang="en-US" dirty="0" smtClean="0"/>
              <a:t>museums</a:t>
            </a:r>
            <a:endParaRPr lang="en-US" dirty="0"/>
          </a:p>
        </p:txBody>
      </p:sp>
    </p:spTree>
    <p:extLst>
      <p:ext uri="{BB962C8B-B14F-4D97-AF65-F5344CB8AC3E}">
        <p14:creationId xmlns:p14="http://schemas.microsoft.com/office/powerpoint/2010/main" val="1229662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Residential </a:t>
            </a:r>
            <a:r>
              <a:rPr lang="en-US" dirty="0" smtClean="0"/>
              <a:t>Schools</a:t>
            </a:r>
            <a:endParaRPr lang="en-US" dirty="0"/>
          </a:p>
        </p:txBody>
      </p:sp>
      <p:sp>
        <p:nvSpPr>
          <p:cNvPr id="3" name="Content Placeholder 2"/>
          <p:cNvSpPr>
            <a:spLocks noGrp="1"/>
          </p:cNvSpPr>
          <p:nvPr>
            <p:ph idx="1"/>
          </p:nvPr>
        </p:nvSpPr>
        <p:spPr>
          <a:xfrm>
            <a:off x="457200" y="1417638"/>
            <a:ext cx="8229600" cy="5069131"/>
          </a:xfrm>
        </p:spPr>
        <p:txBody>
          <a:bodyPr>
            <a:normAutofit lnSpcReduction="10000"/>
          </a:bodyPr>
          <a:lstStyle/>
          <a:p>
            <a:pPr lvl="1"/>
            <a:r>
              <a:rPr lang="en-US" dirty="0"/>
              <a:t>under the Indian Act the federal government assumed responsibility for education of aboriginal children in Canada</a:t>
            </a:r>
          </a:p>
          <a:p>
            <a:pPr lvl="1"/>
            <a:r>
              <a:rPr lang="en-US" dirty="0"/>
              <a:t>children were taken from their homes and forced to abandon their culture and language, sometimes being abused in the process</a:t>
            </a:r>
          </a:p>
          <a:p>
            <a:pPr lvl="1"/>
            <a:r>
              <a:rPr lang="en-US" dirty="0"/>
              <a:t>Protestant and Catholic missionaries administered these schools</a:t>
            </a:r>
          </a:p>
          <a:p>
            <a:pPr lvl="1"/>
            <a:r>
              <a:rPr lang="en-US" dirty="0"/>
              <a:t>Native children lived in dormitories away from their parents and reserves</a:t>
            </a:r>
          </a:p>
          <a:p>
            <a:pPr lvl="1"/>
            <a:r>
              <a:rPr lang="en-US" dirty="0"/>
              <a:t>As of 1951, aboriginal children were finally allowed to attend schools within the public school </a:t>
            </a:r>
            <a:r>
              <a:rPr lang="en-US" dirty="0" smtClean="0"/>
              <a:t>system</a:t>
            </a:r>
            <a:endParaRPr lang="en-US" dirty="0"/>
          </a:p>
        </p:txBody>
      </p:sp>
    </p:spTree>
    <p:extLst>
      <p:ext uri="{BB962C8B-B14F-4D97-AF65-F5344CB8AC3E}">
        <p14:creationId xmlns:p14="http://schemas.microsoft.com/office/powerpoint/2010/main" val="1722956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59</TotalTime>
  <Words>926</Words>
  <Application>Microsoft Macintosh PowerPoint</Application>
  <PresentationFormat>On-screen Show (4:3)</PresentationFormat>
  <Paragraphs>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Aboriginal Peoples in Canada </vt:lpstr>
      <vt:lpstr>Definition</vt:lpstr>
      <vt:lpstr>Significant Events in Aboriginal History in Canada</vt:lpstr>
      <vt:lpstr>The Royal Proclamation, 1763</vt:lpstr>
      <vt:lpstr>The Reserve System, 1830</vt:lpstr>
      <vt:lpstr>PowerPoint Presentation</vt:lpstr>
      <vt:lpstr>The Indian Act, 1876</vt:lpstr>
      <vt:lpstr>The Indian Act, 1876 continued</vt:lpstr>
      <vt:lpstr>Residential Schools</vt:lpstr>
      <vt:lpstr>PowerPoint Presentation</vt:lpstr>
      <vt:lpstr>Post-WW II </vt:lpstr>
      <vt:lpstr>The White Paper, 1969</vt:lpstr>
      <vt:lpstr>Land Claims</vt:lpstr>
      <vt:lpstr>Oka Standoff, 1990</vt:lpstr>
      <vt:lpstr>PowerPoint Presentation</vt:lpstr>
      <vt:lpstr>The Meech Lake Accord</vt:lpstr>
      <vt:lpstr>Self-government</vt:lpstr>
      <vt:lpstr>Statement of Reconciliation</vt:lpstr>
      <vt:lpstr>PowerPoint Presentation</vt:lpstr>
      <vt:lpstr>Nunavut Created 1999</vt:lpstr>
      <vt:lpstr>Some Statistics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Peoples in Canada </dc:title>
  <dc:creator>Collingwood User</dc:creator>
  <cp:lastModifiedBy>Collingwood User</cp:lastModifiedBy>
  <cp:revision>23</cp:revision>
  <dcterms:created xsi:type="dcterms:W3CDTF">2014-04-17T04:18:53Z</dcterms:created>
  <dcterms:modified xsi:type="dcterms:W3CDTF">2014-04-17T05:18:37Z</dcterms:modified>
</cp:coreProperties>
</file>