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2" r:id="rId4"/>
    <p:sldId id="263" r:id="rId5"/>
    <p:sldId id="264" r:id="rId6"/>
    <p:sldId id="265" r:id="rId7"/>
    <p:sldId id="266" r:id="rId8"/>
    <p:sldId id="257" r:id="rId9"/>
    <p:sldId id="258" r:id="rId10"/>
    <p:sldId id="259" r:id="rId11"/>
    <p:sldId id="26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59" autoAdjust="0"/>
  </p:normalViewPr>
  <p:slideViewPr>
    <p:cSldViewPr snapToGrid="0" snapToObjects="1">
      <p:cViewPr>
        <p:scale>
          <a:sx n="100" d="100"/>
          <a:sy n="100" d="100"/>
        </p:scale>
        <p:origin x="-1280" y="64"/>
      </p:cViewPr>
      <p:guideLst>
        <p:guide orient="horz" pos="2160"/>
        <p:guide pos="2880"/>
      </p:guideLst>
    </p:cSldViewPr>
  </p:slideViewPr>
  <p:outlineViewPr>
    <p:cViewPr>
      <p:scale>
        <a:sx n="33" d="100"/>
        <a:sy n="33" d="100"/>
      </p:scale>
      <p:origin x="8" y="281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C417F9-3771-704C-828D-EECF1E6B677A}" type="datetimeFigureOut">
              <a:rPr lang="en-US" smtClean="0"/>
              <a:t>2013-04-14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4D65C-E827-E248-935A-98888FC0DBDD}" type="slidenum">
              <a:rPr lang="en-US" smtClean="0"/>
              <a:t>‹#›</a:t>
            </a:fld>
            <a:endParaRPr lang="en-US"/>
          </a:p>
        </p:txBody>
      </p:sp>
    </p:spTree>
    <p:extLst>
      <p:ext uri="{BB962C8B-B14F-4D97-AF65-F5344CB8AC3E}">
        <p14:creationId xmlns:p14="http://schemas.microsoft.com/office/powerpoint/2010/main" val="232674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417F9-3771-704C-828D-EECF1E6B677A}" type="datetimeFigureOut">
              <a:rPr lang="en-US" smtClean="0"/>
              <a:t>2013-04-14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4D65C-E827-E248-935A-98888FC0DBDD}" type="slidenum">
              <a:rPr lang="en-US" smtClean="0"/>
              <a:t>‹#›</a:t>
            </a:fld>
            <a:endParaRPr lang="en-US"/>
          </a:p>
        </p:txBody>
      </p:sp>
    </p:spTree>
    <p:extLst>
      <p:ext uri="{BB962C8B-B14F-4D97-AF65-F5344CB8AC3E}">
        <p14:creationId xmlns:p14="http://schemas.microsoft.com/office/powerpoint/2010/main" val="3736663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417F9-3771-704C-828D-EECF1E6B677A}" type="datetimeFigureOut">
              <a:rPr lang="en-US" smtClean="0"/>
              <a:t>2013-04-14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4D65C-E827-E248-935A-98888FC0DBDD}" type="slidenum">
              <a:rPr lang="en-US" smtClean="0"/>
              <a:t>‹#›</a:t>
            </a:fld>
            <a:endParaRPr lang="en-US"/>
          </a:p>
        </p:txBody>
      </p:sp>
    </p:spTree>
    <p:extLst>
      <p:ext uri="{BB962C8B-B14F-4D97-AF65-F5344CB8AC3E}">
        <p14:creationId xmlns:p14="http://schemas.microsoft.com/office/powerpoint/2010/main" val="47932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417F9-3771-704C-828D-EECF1E6B677A}" type="datetimeFigureOut">
              <a:rPr lang="en-US" smtClean="0"/>
              <a:t>2013-04-14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4D65C-E827-E248-935A-98888FC0DBDD}" type="slidenum">
              <a:rPr lang="en-US" smtClean="0"/>
              <a:t>‹#›</a:t>
            </a:fld>
            <a:endParaRPr lang="en-US"/>
          </a:p>
        </p:txBody>
      </p:sp>
    </p:spTree>
    <p:extLst>
      <p:ext uri="{BB962C8B-B14F-4D97-AF65-F5344CB8AC3E}">
        <p14:creationId xmlns:p14="http://schemas.microsoft.com/office/powerpoint/2010/main" val="202066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C417F9-3771-704C-828D-EECF1E6B677A}" type="datetimeFigureOut">
              <a:rPr lang="en-US" smtClean="0"/>
              <a:t>2013-04-14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4D65C-E827-E248-935A-98888FC0DBDD}" type="slidenum">
              <a:rPr lang="en-US" smtClean="0"/>
              <a:t>‹#›</a:t>
            </a:fld>
            <a:endParaRPr lang="en-US"/>
          </a:p>
        </p:txBody>
      </p:sp>
    </p:spTree>
    <p:extLst>
      <p:ext uri="{BB962C8B-B14F-4D97-AF65-F5344CB8AC3E}">
        <p14:creationId xmlns:p14="http://schemas.microsoft.com/office/powerpoint/2010/main" val="71381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C417F9-3771-704C-828D-EECF1E6B677A}" type="datetimeFigureOut">
              <a:rPr lang="en-US" smtClean="0"/>
              <a:t>2013-04-14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4D65C-E827-E248-935A-98888FC0DBDD}" type="slidenum">
              <a:rPr lang="en-US" smtClean="0"/>
              <a:t>‹#›</a:t>
            </a:fld>
            <a:endParaRPr lang="en-US"/>
          </a:p>
        </p:txBody>
      </p:sp>
    </p:spTree>
    <p:extLst>
      <p:ext uri="{BB962C8B-B14F-4D97-AF65-F5344CB8AC3E}">
        <p14:creationId xmlns:p14="http://schemas.microsoft.com/office/powerpoint/2010/main" val="810684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C417F9-3771-704C-828D-EECF1E6B677A}" type="datetimeFigureOut">
              <a:rPr lang="en-US" smtClean="0"/>
              <a:t>2013-04-14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84D65C-E827-E248-935A-98888FC0DBDD}" type="slidenum">
              <a:rPr lang="en-US" smtClean="0"/>
              <a:t>‹#›</a:t>
            </a:fld>
            <a:endParaRPr lang="en-US"/>
          </a:p>
        </p:txBody>
      </p:sp>
    </p:spTree>
    <p:extLst>
      <p:ext uri="{BB962C8B-B14F-4D97-AF65-F5344CB8AC3E}">
        <p14:creationId xmlns:p14="http://schemas.microsoft.com/office/powerpoint/2010/main" val="3331177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C417F9-3771-704C-828D-EECF1E6B677A}" type="datetimeFigureOut">
              <a:rPr lang="en-US" smtClean="0"/>
              <a:t>2013-04-14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84D65C-E827-E248-935A-98888FC0DBDD}" type="slidenum">
              <a:rPr lang="en-US" smtClean="0"/>
              <a:t>‹#›</a:t>
            </a:fld>
            <a:endParaRPr lang="en-US"/>
          </a:p>
        </p:txBody>
      </p:sp>
    </p:spTree>
    <p:extLst>
      <p:ext uri="{BB962C8B-B14F-4D97-AF65-F5344CB8AC3E}">
        <p14:creationId xmlns:p14="http://schemas.microsoft.com/office/powerpoint/2010/main" val="4218216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417F9-3771-704C-828D-EECF1E6B677A}" type="datetimeFigureOut">
              <a:rPr lang="en-US" smtClean="0"/>
              <a:t>2013-04-14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84D65C-E827-E248-935A-98888FC0DBDD}" type="slidenum">
              <a:rPr lang="en-US" smtClean="0"/>
              <a:t>‹#›</a:t>
            </a:fld>
            <a:endParaRPr lang="en-US"/>
          </a:p>
        </p:txBody>
      </p:sp>
    </p:spTree>
    <p:extLst>
      <p:ext uri="{BB962C8B-B14F-4D97-AF65-F5344CB8AC3E}">
        <p14:creationId xmlns:p14="http://schemas.microsoft.com/office/powerpoint/2010/main" val="873337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C417F9-3771-704C-828D-EECF1E6B677A}" type="datetimeFigureOut">
              <a:rPr lang="en-US" smtClean="0"/>
              <a:t>2013-04-14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4D65C-E827-E248-935A-98888FC0DBDD}" type="slidenum">
              <a:rPr lang="en-US" smtClean="0"/>
              <a:t>‹#›</a:t>
            </a:fld>
            <a:endParaRPr lang="en-US"/>
          </a:p>
        </p:txBody>
      </p:sp>
    </p:spTree>
    <p:extLst>
      <p:ext uri="{BB962C8B-B14F-4D97-AF65-F5344CB8AC3E}">
        <p14:creationId xmlns:p14="http://schemas.microsoft.com/office/powerpoint/2010/main" val="673969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C417F9-3771-704C-828D-EECF1E6B677A}" type="datetimeFigureOut">
              <a:rPr lang="en-US" smtClean="0"/>
              <a:t>2013-04-14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4D65C-E827-E248-935A-98888FC0DBDD}" type="slidenum">
              <a:rPr lang="en-US" smtClean="0"/>
              <a:t>‹#›</a:t>
            </a:fld>
            <a:endParaRPr lang="en-US"/>
          </a:p>
        </p:txBody>
      </p:sp>
    </p:spTree>
    <p:extLst>
      <p:ext uri="{BB962C8B-B14F-4D97-AF65-F5344CB8AC3E}">
        <p14:creationId xmlns:p14="http://schemas.microsoft.com/office/powerpoint/2010/main" val="29293584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C417F9-3771-704C-828D-EECF1E6B677A}" type="datetimeFigureOut">
              <a:rPr lang="en-US" smtClean="0"/>
              <a:t>2013-04-14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4D65C-E827-E248-935A-98888FC0DBDD}" type="slidenum">
              <a:rPr lang="en-US" smtClean="0"/>
              <a:t>‹#›</a:t>
            </a:fld>
            <a:endParaRPr lang="en-US"/>
          </a:p>
        </p:txBody>
      </p:sp>
    </p:spTree>
    <p:extLst>
      <p:ext uri="{BB962C8B-B14F-4D97-AF65-F5344CB8AC3E}">
        <p14:creationId xmlns:p14="http://schemas.microsoft.com/office/powerpoint/2010/main" val="3199463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Canada into the 1990’s and Beyond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7461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WAR ON TERROR </a:t>
            </a:r>
            <a:r>
              <a:rPr lang="en-US" dirty="0" smtClean="0"/>
              <a:t/>
            </a:r>
            <a:br>
              <a:rPr lang="en-US" dirty="0" smtClean="0"/>
            </a:br>
            <a:endParaRPr lang="en-US" dirty="0"/>
          </a:p>
        </p:txBody>
      </p:sp>
      <p:sp>
        <p:nvSpPr>
          <p:cNvPr id="3" name="Content Placeholder 2"/>
          <p:cNvSpPr>
            <a:spLocks noGrp="1"/>
          </p:cNvSpPr>
          <p:nvPr>
            <p:ph idx="1"/>
          </p:nvPr>
        </p:nvSpPr>
        <p:spPr>
          <a:xfrm>
            <a:off x="457200" y="1120588"/>
            <a:ext cx="8229600" cy="5005575"/>
          </a:xfrm>
        </p:spPr>
        <p:txBody>
          <a:bodyPr>
            <a:normAutofit fontScale="77500" lnSpcReduction="20000"/>
          </a:bodyPr>
          <a:lstStyle/>
          <a:p>
            <a:r>
              <a:rPr lang="en-US" dirty="0"/>
              <a:t>On Tuesday, September </a:t>
            </a:r>
            <a:r>
              <a:rPr lang="en-US" dirty="0" smtClean="0"/>
              <a:t>11th </a:t>
            </a:r>
            <a:r>
              <a:rPr lang="en-US" dirty="0"/>
              <a:t>2001, </a:t>
            </a:r>
            <a:r>
              <a:rPr lang="en-US" dirty="0" smtClean="0"/>
              <a:t>- </a:t>
            </a:r>
            <a:r>
              <a:rPr lang="en-US" dirty="0"/>
              <a:t>commercial airplane </a:t>
            </a:r>
            <a:r>
              <a:rPr lang="en-US" dirty="0" smtClean="0"/>
              <a:t>flown </a:t>
            </a:r>
            <a:r>
              <a:rPr lang="en-US" dirty="0"/>
              <a:t>into </a:t>
            </a:r>
            <a:r>
              <a:rPr lang="en-US" dirty="0" smtClean="0"/>
              <a:t>north </a:t>
            </a:r>
            <a:r>
              <a:rPr lang="en-US" dirty="0"/>
              <a:t>tower of the World Trade Center complex in New York </a:t>
            </a:r>
            <a:r>
              <a:rPr lang="en-US" dirty="0" smtClean="0"/>
              <a:t>City</a:t>
            </a:r>
            <a:r>
              <a:rPr lang="en-US" dirty="0"/>
              <a:t>,</a:t>
            </a:r>
            <a:r>
              <a:rPr lang="en-US" dirty="0" smtClean="0"/>
              <a:t> </a:t>
            </a:r>
            <a:r>
              <a:rPr lang="en-US" dirty="0"/>
              <a:t>a </a:t>
            </a:r>
            <a:r>
              <a:rPr lang="en-US" dirty="0" smtClean="0"/>
              <a:t>2nd </a:t>
            </a:r>
            <a:r>
              <a:rPr lang="en-US" dirty="0"/>
              <a:t>plane hit the </a:t>
            </a:r>
            <a:r>
              <a:rPr lang="en-US" dirty="0" smtClean="0"/>
              <a:t>south, then another hit Pentagon</a:t>
            </a:r>
            <a:r>
              <a:rPr lang="en-US" dirty="0"/>
              <a:t>, in Washington, DC, and </a:t>
            </a:r>
            <a:r>
              <a:rPr lang="en-US" dirty="0" smtClean="0"/>
              <a:t>4</a:t>
            </a:r>
            <a:r>
              <a:rPr lang="en-US" baseline="30000" dirty="0" smtClean="0"/>
              <a:t>th</a:t>
            </a:r>
            <a:r>
              <a:rPr lang="en-US" dirty="0" smtClean="0"/>
              <a:t> plane downed </a:t>
            </a:r>
            <a:r>
              <a:rPr lang="en-US" dirty="0"/>
              <a:t>in Somerset County, PA. </a:t>
            </a:r>
            <a:endParaRPr lang="en-US" dirty="0" smtClean="0"/>
          </a:p>
          <a:p>
            <a:r>
              <a:rPr lang="en-US" b="1" dirty="0"/>
              <a:t>Operation Enduring Freedom </a:t>
            </a:r>
            <a:r>
              <a:rPr lang="en-US" dirty="0" smtClean="0"/>
              <a:t>– US military </a:t>
            </a:r>
            <a:r>
              <a:rPr lang="en-US" dirty="0"/>
              <a:t>entered into a war against global terrorism. </a:t>
            </a:r>
            <a:endParaRPr lang="en-US" dirty="0" smtClean="0"/>
          </a:p>
          <a:p>
            <a:pPr lvl="1"/>
            <a:r>
              <a:rPr lang="en-US" dirty="0" smtClean="0"/>
              <a:t>U.S</a:t>
            </a:r>
            <a:r>
              <a:rPr lang="en-US" dirty="0"/>
              <a:t>. President George Bush ordered </a:t>
            </a:r>
            <a:r>
              <a:rPr lang="en-US" dirty="0" smtClean="0"/>
              <a:t>deployment of troops </a:t>
            </a:r>
            <a:r>
              <a:rPr lang="en-US" dirty="0"/>
              <a:t>to Southwest Asia and countries surrounding Afghanistan </a:t>
            </a:r>
            <a:endParaRPr lang="en-US" dirty="0" smtClean="0"/>
          </a:p>
          <a:p>
            <a:pPr lvl="1"/>
            <a:r>
              <a:rPr lang="en-US" b="1" dirty="0" smtClean="0"/>
              <a:t>NATO </a:t>
            </a:r>
            <a:r>
              <a:rPr lang="en-US" b="1" dirty="0"/>
              <a:t>responded </a:t>
            </a:r>
            <a:r>
              <a:rPr lang="en-US" dirty="0"/>
              <a:t>to 911 by invoking Article V of the Washington Treaty-an attack on one member </a:t>
            </a:r>
            <a:r>
              <a:rPr lang="en-US" dirty="0" smtClean="0"/>
              <a:t>regarded </a:t>
            </a:r>
            <a:r>
              <a:rPr lang="en-US" dirty="0"/>
              <a:t>as an attack </a:t>
            </a:r>
            <a:r>
              <a:rPr lang="en-US" dirty="0" smtClean="0"/>
              <a:t>on all </a:t>
            </a:r>
          </a:p>
          <a:p>
            <a:pPr lvl="1"/>
            <a:r>
              <a:rPr lang="en-US" dirty="0" smtClean="0"/>
              <a:t>13 members </a:t>
            </a:r>
            <a:r>
              <a:rPr lang="en-US" dirty="0"/>
              <a:t>of NATO contributed to Operation Enduring </a:t>
            </a:r>
            <a:r>
              <a:rPr lang="en-US" dirty="0" smtClean="0"/>
              <a:t>Freedom</a:t>
            </a:r>
            <a:endParaRPr lang="en-US" dirty="0"/>
          </a:p>
          <a:p>
            <a:pPr lvl="1"/>
            <a:r>
              <a:rPr lang="en-US" dirty="0" smtClean="0"/>
              <a:t>NATO </a:t>
            </a:r>
            <a:r>
              <a:rPr lang="en-US" dirty="0"/>
              <a:t>Allies led the International Stabilization Force in Kabul, Afghanistan. </a:t>
            </a:r>
            <a:endParaRPr lang="en-US" dirty="0" smtClean="0"/>
          </a:p>
          <a:p>
            <a:endParaRPr lang="en-US" dirty="0" smtClean="0"/>
          </a:p>
          <a:p>
            <a:endParaRPr lang="en-US" dirty="0"/>
          </a:p>
        </p:txBody>
      </p:sp>
    </p:spTree>
    <p:extLst>
      <p:ext uri="{BB962C8B-B14F-4D97-AF65-F5344CB8AC3E}">
        <p14:creationId xmlns:p14="http://schemas.microsoft.com/office/powerpoint/2010/main" val="991463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Canada’s Response</a:t>
            </a:r>
            <a:endParaRPr lang="en-US" dirty="0"/>
          </a:p>
        </p:txBody>
      </p:sp>
      <p:sp>
        <p:nvSpPr>
          <p:cNvPr id="3" name="Content Placeholder 2"/>
          <p:cNvSpPr>
            <a:spLocks noGrp="1"/>
          </p:cNvSpPr>
          <p:nvPr>
            <p:ph idx="1"/>
          </p:nvPr>
        </p:nvSpPr>
        <p:spPr>
          <a:xfrm>
            <a:off x="457200" y="1284942"/>
            <a:ext cx="8229600" cy="4841222"/>
          </a:xfrm>
        </p:spPr>
        <p:txBody>
          <a:bodyPr>
            <a:normAutofit fontScale="47500" lnSpcReduction="20000"/>
          </a:bodyPr>
          <a:lstStyle/>
          <a:p>
            <a:r>
              <a:rPr lang="en-US" sz="3800" b="1" dirty="0" smtClean="0"/>
              <a:t>Operation </a:t>
            </a:r>
            <a:r>
              <a:rPr lang="en-US" sz="3800" b="1" dirty="0"/>
              <a:t>Support </a:t>
            </a:r>
            <a:r>
              <a:rPr lang="en-US" sz="3800" dirty="0" smtClean="0"/>
              <a:t>– first </a:t>
            </a:r>
            <a:r>
              <a:rPr lang="en-US" sz="3800" dirty="0"/>
              <a:t>response to the 911 </a:t>
            </a:r>
            <a:r>
              <a:rPr lang="en-US" sz="3800" dirty="0" smtClean="0"/>
              <a:t>attacks - provide </a:t>
            </a:r>
            <a:r>
              <a:rPr lang="en-US" sz="3800" dirty="0"/>
              <a:t>for </a:t>
            </a:r>
            <a:r>
              <a:rPr lang="en-US" sz="3800" dirty="0" smtClean="0"/>
              <a:t>passengers </a:t>
            </a:r>
            <a:r>
              <a:rPr lang="en-US" sz="3800" dirty="0"/>
              <a:t>and crew of </a:t>
            </a:r>
            <a:r>
              <a:rPr lang="en-US" sz="3800" dirty="0" smtClean="0"/>
              <a:t>aircraft </a:t>
            </a:r>
            <a:r>
              <a:rPr lang="en-US" sz="3800" dirty="0"/>
              <a:t>that were diverted to Canadian airfields. </a:t>
            </a:r>
            <a:endParaRPr lang="en-US" sz="3800" dirty="0" smtClean="0"/>
          </a:p>
          <a:p>
            <a:pPr lvl="1"/>
            <a:r>
              <a:rPr lang="en-US" sz="3800" dirty="0" smtClean="0"/>
              <a:t>Increased commitment </a:t>
            </a:r>
            <a:r>
              <a:rPr lang="en-US" sz="3800" dirty="0"/>
              <a:t>to NORAD </a:t>
            </a:r>
            <a:r>
              <a:rPr lang="en-US" sz="3800" dirty="0" smtClean="0"/>
              <a:t>- placed </a:t>
            </a:r>
            <a:r>
              <a:rPr lang="en-US" sz="3800" dirty="0"/>
              <a:t>CF-18 fighter </a:t>
            </a:r>
            <a:r>
              <a:rPr lang="en-US" sz="3800" dirty="0" smtClean="0"/>
              <a:t>at </a:t>
            </a:r>
            <a:r>
              <a:rPr lang="en-US" sz="3800" dirty="0"/>
              <a:t>strategic </a:t>
            </a:r>
            <a:r>
              <a:rPr lang="en-US" sz="3800" dirty="0" smtClean="0"/>
              <a:t>locations. </a:t>
            </a:r>
          </a:p>
          <a:p>
            <a:r>
              <a:rPr lang="en-US" sz="3800" b="1" dirty="0" smtClean="0"/>
              <a:t>Operation Apollo </a:t>
            </a:r>
            <a:r>
              <a:rPr lang="en-US" sz="3800" dirty="0" smtClean="0"/>
              <a:t>- Canada's military contribution to campaign against terrorism. </a:t>
            </a:r>
          </a:p>
          <a:p>
            <a:pPr lvl="1"/>
            <a:r>
              <a:rPr lang="en-US" sz="3400" dirty="0" smtClean="0"/>
              <a:t>Operation </a:t>
            </a:r>
            <a:r>
              <a:rPr lang="en-US" sz="3400" dirty="0"/>
              <a:t>Apollo was set up to support the American Operation Enduring </a:t>
            </a:r>
            <a:r>
              <a:rPr lang="en-US" sz="3400" dirty="0" smtClean="0"/>
              <a:t>Freedom - contribute </a:t>
            </a:r>
            <a:r>
              <a:rPr lang="en-US" sz="3400" dirty="0"/>
              <a:t>air, land and sea forces to the international campaign. </a:t>
            </a:r>
            <a:endParaRPr lang="en-US" sz="3400" dirty="0" smtClean="0"/>
          </a:p>
          <a:p>
            <a:endParaRPr lang="en-US" sz="3800" b="1" dirty="0" smtClean="0"/>
          </a:p>
          <a:p>
            <a:pPr marL="342900" lvl="1" indent="-342900">
              <a:buFont typeface="Arial"/>
              <a:buChar char="•"/>
            </a:pPr>
            <a:r>
              <a:rPr lang="en-US" sz="3400" dirty="0" smtClean="0"/>
              <a:t>After 911, UN issued a resolution reaffirming nation’s right to individual and collective </a:t>
            </a:r>
            <a:r>
              <a:rPr lang="en-US" sz="3400" dirty="0" err="1" smtClean="0"/>
              <a:t>self-defence</a:t>
            </a:r>
            <a:r>
              <a:rPr lang="en-US" sz="3400" dirty="0"/>
              <a:t> </a:t>
            </a:r>
            <a:r>
              <a:rPr lang="en-US" sz="3400" dirty="0" smtClean="0"/>
              <a:t>– UN</a:t>
            </a:r>
            <a:r>
              <a:rPr lang="en-US" sz="3400" dirty="0" smtClean="0"/>
              <a:t> prepared to combat all forms of terrorism. </a:t>
            </a:r>
          </a:p>
          <a:p>
            <a:r>
              <a:rPr lang="en-US" sz="3800" b="1" dirty="0" smtClean="0"/>
              <a:t>War </a:t>
            </a:r>
            <a:r>
              <a:rPr lang="en-US" sz="3800" b="1" dirty="0"/>
              <a:t>On Iraq </a:t>
            </a:r>
            <a:r>
              <a:rPr lang="en-US" sz="3800" dirty="0" smtClean="0"/>
              <a:t>– As fight </a:t>
            </a:r>
            <a:r>
              <a:rPr lang="en-US" sz="3800" dirty="0"/>
              <a:t>against AI-Qaeda </a:t>
            </a:r>
            <a:r>
              <a:rPr lang="en-US" sz="3800" dirty="0" smtClean="0"/>
              <a:t>(terrorist </a:t>
            </a:r>
            <a:r>
              <a:rPr lang="en-US" sz="3800" dirty="0"/>
              <a:t>group responsible for the 911 attacks) in Afghanistan was </a:t>
            </a:r>
            <a:r>
              <a:rPr lang="en-US" sz="3800" dirty="0" smtClean="0"/>
              <a:t>ending, </a:t>
            </a:r>
            <a:r>
              <a:rPr lang="en-US" sz="3800" dirty="0" err="1" smtClean="0"/>
              <a:t>Pres</a:t>
            </a:r>
            <a:r>
              <a:rPr lang="en-US" sz="3800" dirty="0" smtClean="0"/>
              <a:t> </a:t>
            </a:r>
            <a:r>
              <a:rPr lang="en-US" sz="3800" dirty="0"/>
              <a:t>Bush declared that Iraq was also part of </a:t>
            </a:r>
            <a:r>
              <a:rPr lang="en-US" sz="3800" dirty="0" smtClean="0"/>
              <a:t>"</a:t>
            </a:r>
            <a:r>
              <a:rPr lang="en-US" sz="3800" dirty="0"/>
              <a:t>Axis of </a:t>
            </a:r>
            <a:r>
              <a:rPr lang="en-US" sz="3800" dirty="0" smtClean="0"/>
              <a:t>Evil”- military </a:t>
            </a:r>
            <a:r>
              <a:rPr lang="en-US" sz="3800" dirty="0"/>
              <a:t>action </a:t>
            </a:r>
            <a:r>
              <a:rPr lang="en-US" sz="3800" dirty="0" smtClean="0"/>
              <a:t>directed </a:t>
            </a:r>
            <a:r>
              <a:rPr lang="en-US" sz="3800" dirty="0"/>
              <a:t>towards ousting </a:t>
            </a:r>
            <a:r>
              <a:rPr lang="en-US" sz="3800" dirty="0" smtClean="0"/>
              <a:t>regime </a:t>
            </a:r>
            <a:r>
              <a:rPr lang="en-US" sz="3800" dirty="0"/>
              <a:t>of Saddam </a:t>
            </a:r>
            <a:r>
              <a:rPr lang="en-US" sz="3800" dirty="0" smtClean="0"/>
              <a:t>Hussein </a:t>
            </a:r>
          </a:p>
          <a:p>
            <a:pPr lvl="1"/>
            <a:r>
              <a:rPr lang="en-US" sz="3400" dirty="0" smtClean="0"/>
              <a:t>PM Chretien </a:t>
            </a:r>
            <a:r>
              <a:rPr lang="en-US" sz="3400" dirty="0"/>
              <a:t>said that Canada would only join military action against Iraq if approved by the UN Security </a:t>
            </a:r>
            <a:r>
              <a:rPr lang="en-US" sz="3400" dirty="0" smtClean="0"/>
              <a:t>Council</a:t>
            </a:r>
            <a:r>
              <a:rPr lang="en-US" sz="3400" dirty="0"/>
              <a:t> </a:t>
            </a:r>
            <a:r>
              <a:rPr lang="en-US" sz="3400" dirty="0" smtClean="0"/>
              <a:t>(it was not) – war began March 19, 2003</a:t>
            </a:r>
          </a:p>
          <a:p>
            <a:pPr lvl="1"/>
            <a:r>
              <a:rPr lang="en-US" sz="3800" dirty="0" smtClean="0"/>
              <a:t>Canada </a:t>
            </a:r>
            <a:r>
              <a:rPr lang="en-US" sz="3800" dirty="0"/>
              <a:t>has already committed $100 million to humanitarian assistance in Iraq, which is consistent </a:t>
            </a:r>
            <a:r>
              <a:rPr lang="en-US" sz="3800" dirty="0" smtClean="0"/>
              <a:t>with our emphasis </a:t>
            </a:r>
            <a:r>
              <a:rPr lang="en-US" sz="3800" dirty="0"/>
              <a:t>on human security, development, and peace building. </a:t>
            </a:r>
            <a:endParaRPr lang="en-US" sz="3800" dirty="0" smtClean="0"/>
          </a:p>
          <a:p>
            <a:endParaRPr lang="en-US" dirty="0" smtClean="0"/>
          </a:p>
          <a:p>
            <a:endParaRPr lang="en-US" dirty="0"/>
          </a:p>
        </p:txBody>
      </p:sp>
    </p:spTree>
    <p:extLst>
      <p:ext uri="{BB962C8B-B14F-4D97-AF65-F5344CB8AC3E}">
        <p14:creationId xmlns:p14="http://schemas.microsoft.com/office/powerpoint/2010/main" val="2474558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PM Mulroney </a:t>
            </a:r>
            <a:r>
              <a:rPr lang="en-US" dirty="0"/>
              <a:t>resigned in </a:t>
            </a:r>
            <a:r>
              <a:rPr lang="en-US" dirty="0" smtClean="0"/>
              <a:t>1993</a:t>
            </a:r>
            <a:r>
              <a:rPr lang="en-US" dirty="0"/>
              <a:t> </a:t>
            </a:r>
            <a:r>
              <a:rPr lang="en-US" dirty="0" smtClean="0"/>
              <a:t>- Kim </a:t>
            </a:r>
            <a:r>
              <a:rPr lang="en-US" dirty="0"/>
              <a:t>Campbell became the first female Prime Minister in Canadian </a:t>
            </a:r>
            <a:r>
              <a:rPr lang="en-US" dirty="0" smtClean="0"/>
              <a:t>history</a:t>
            </a:r>
          </a:p>
          <a:p>
            <a:pPr lvl="1"/>
            <a:r>
              <a:rPr lang="en-US" dirty="0" smtClean="0"/>
              <a:t>her </a:t>
            </a:r>
            <a:r>
              <a:rPr lang="en-US" dirty="0"/>
              <a:t>term was short-lived, as she was defeated by Jean Chretien in the federal election later that year. </a:t>
            </a:r>
            <a:endParaRPr lang="en-US" dirty="0" smtClean="0"/>
          </a:p>
          <a:p>
            <a:r>
              <a:rPr lang="en-US" dirty="0"/>
              <a:t>By the 1990s, women held office at all levels of government. </a:t>
            </a:r>
          </a:p>
          <a:p>
            <a:pPr lvl="1"/>
            <a:r>
              <a:rPr lang="en-US" dirty="0" smtClean="0"/>
              <a:t>women's </a:t>
            </a:r>
            <a:r>
              <a:rPr lang="en-US" dirty="0"/>
              <a:t>wages were still lower than men's. </a:t>
            </a:r>
            <a:endParaRPr lang="en-US" dirty="0" smtClean="0"/>
          </a:p>
          <a:p>
            <a:pPr lvl="1"/>
            <a:r>
              <a:rPr lang="en-US" dirty="0" smtClean="0"/>
              <a:t>Because </a:t>
            </a:r>
            <a:r>
              <a:rPr lang="en-US" dirty="0"/>
              <a:t>women held more jobs in the fields of health care and social work, they were more adversely affected by the funding cuts than were men. </a:t>
            </a:r>
          </a:p>
        </p:txBody>
      </p:sp>
    </p:spTree>
    <p:extLst>
      <p:ext uri="{BB962C8B-B14F-4D97-AF65-F5344CB8AC3E}">
        <p14:creationId xmlns:p14="http://schemas.microsoft.com/office/powerpoint/2010/main" val="934853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Montreal Massacre</a:t>
            </a:r>
            <a:endParaRPr lang="en-US" dirty="0"/>
          </a:p>
        </p:txBody>
      </p:sp>
      <p:sp>
        <p:nvSpPr>
          <p:cNvPr id="3" name="Content Placeholder 2"/>
          <p:cNvSpPr>
            <a:spLocks noGrp="1"/>
          </p:cNvSpPr>
          <p:nvPr>
            <p:ph idx="1"/>
          </p:nvPr>
        </p:nvSpPr>
        <p:spPr/>
        <p:txBody>
          <a:bodyPr>
            <a:normAutofit fontScale="77500" lnSpcReduction="20000"/>
          </a:bodyPr>
          <a:lstStyle/>
          <a:p>
            <a:r>
              <a:rPr lang="en-US" dirty="0"/>
              <a:t>A drastic turn of events in December 1989 brought the issue of violence against women to the forefront in the minds of all </a:t>
            </a:r>
            <a:r>
              <a:rPr lang="en-US" dirty="0" err="1" smtClean="0"/>
              <a:t>Cdns</a:t>
            </a:r>
            <a:endParaRPr lang="en-US" dirty="0" smtClean="0"/>
          </a:p>
          <a:p>
            <a:r>
              <a:rPr lang="en-US" dirty="0" smtClean="0"/>
              <a:t>On </a:t>
            </a:r>
            <a:r>
              <a:rPr lang="en-US" dirty="0"/>
              <a:t>December 6th 1989, 14 women students at the </a:t>
            </a:r>
            <a:r>
              <a:rPr lang="en-US" dirty="0" err="1"/>
              <a:t>Ecole</a:t>
            </a:r>
            <a:r>
              <a:rPr lang="en-US" dirty="0"/>
              <a:t> Poly technique in Montreal were systematically killed by </a:t>
            </a:r>
            <a:r>
              <a:rPr lang="en-US" dirty="0" smtClean="0"/>
              <a:t>gunman </a:t>
            </a:r>
            <a:r>
              <a:rPr lang="en-US" dirty="0"/>
              <a:t>who targeted only </a:t>
            </a:r>
            <a:r>
              <a:rPr lang="en-US" dirty="0" smtClean="0"/>
              <a:t>women - worst </a:t>
            </a:r>
            <a:r>
              <a:rPr lang="en-US" dirty="0"/>
              <a:t>single-day massacre in </a:t>
            </a:r>
            <a:r>
              <a:rPr lang="en-US" dirty="0" err="1" smtClean="0"/>
              <a:t>Cdn</a:t>
            </a:r>
            <a:r>
              <a:rPr lang="en-US" dirty="0" smtClean="0"/>
              <a:t> history </a:t>
            </a:r>
          </a:p>
          <a:p>
            <a:r>
              <a:rPr lang="en-US" dirty="0"/>
              <a:t>a) </a:t>
            </a:r>
            <a:r>
              <a:rPr lang="en-US" dirty="0" smtClean="0"/>
              <a:t>As growing </a:t>
            </a:r>
            <a:r>
              <a:rPr lang="en-US" dirty="0"/>
              <a:t>numbers of women enrolled at the </a:t>
            </a:r>
            <a:r>
              <a:rPr lang="en-US" dirty="0" err="1"/>
              <a:t>Ecole</a:t>
            </a:r>
            <a:r>
              <a:rPr lang="en-US" dirty="0"/>
              <a:t> Poly </a:t>
            </a:r>
            <a:r>
              <a:rPr lang="en-US" smtClean="0"/>
              <a:t>technique</a:t>
            </a:r>
            <a:r>
              <a:rPr lang="en-US"/>
              <a:t> </a:t>
            </a:r>
            <a:r>
              <a:rPr lang="en-US" smtClean="0"/>
              <a:t>(School </a:t>
            </a:r>
            <a:r>
              <a:rPr lang="en-US" dirty="0"/>
              <a:t>of Engineering at the University of </a:t>
            </a:r>
            <a:r>
              <a:rPr lang="en-US" dirty="0" smtClean="0"/>
              <a:t>Montreal) a </a:t>
            </a:r>
            <a:r>
              <a:rPr lang="en-US" dirty="0"/>
              <a:t>minority of men felt that they had been disadvantaged by women seeking new roles and </a:t>
            </a:r>
            <a:r>
              <a:rPr lang="en-US" dirty="0" smtClean="0"/>
              <a:t>opportunities--Marc </a:t>
            </a:r>
            <a:r>
              <a:rPr lang="en-US" dirty="0" err="1"/>
              <a:t>Lepine</a:t>
            </a:r>
            <a:r>
              <a:rPr lang="en-US" dirty="0"/>
              <a:t>, a 25-year-old from Quebec who </a:t>
            </a:r>
            <a:r>
              <a:rPr lang="en-US" dirty="0" smtClean="0"/>
              <a:t>was </a:t>
            </a:r>
            <a:r>
              <a:rPr lang="en-US" dirty="0"/>
              <a:t>not accepted for admission at the </a:t>
            </a:r>
            <a:r>
              <a:rPr lang="en-US" dirty="0" err="1"/>
              <a:t>Ecole</a:t>
            </a:r>
            <a:r>
              <a:rPr lang="en-US" dirty="0"/>
              <a:t> Poly </a:t>
            </a:r>
            <a:r>
              <a:rPr lang="en-US" dirty="0" smtClean="0"/>
              <a:t>technique</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614126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Lepine’s</a:t>
            </a:r>
            <a:r>
              <a:rPr lang="en-US" dirty="0" smtClean="0"/>
              <a:t> Suicide Note</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a:t>Lepine's</a:t>
            </a:r>
            <a:r>
              <a:rPr lang="en-US" dirty="0"/>
              <a:t> Suicide Note </a:t>
            </a:r>
            <a:r>
              <a:rPr lang="en-US" i="1" dirty="0"/>
              <a:t>"Please note that if I am </a:t>
            </a:r>
            <a:r>
              <a:rPr lang="en-US" i="1" dirty="0" smtClean="0"/>
              <a:t>committing </a:t>
            </a:r>
            <a:r>
              <a:rPr lang="en-US" i="1" dirty="0"/>
              <a:t>suicide today... it is not for economic reasons... but for political reasons. For I have decided to send Ad </a:t>
            </a:r>
            <a:r>
              <a:rPr lang="en-US" i="1" dirty="0" err="1"/>
              <a:t>Patres</a:t>
            </a:r>
            <a:r>
              <a:rPr lang="en-US" i="1" dirty="0"/>
              <a:t> [Latin: "to the fathers"] the feminists who have ruined my life. ... The feminists always have a talent for enraging me. They want to retain the advantages of being women... while trying to grab those of men. ... They are so opportunistic that they neglect to profit from the knowledge accumulated by men throughout the ages.</a:t>
            </a:r>
            <a:br>
              <a:rPr lang="en-US" i="1" dirty="0"/>
            </a:br>
            <a:r>
              <a:rPr lang="en-US" i="1" dirty="0"/>
              <a:t>They always try to misrepresent them every time they can</a:t>
            </a:r>
            <a:r>
              <a:rPr lang="en-US" dirty="0"/>
              <a:t>." (www. </a:t>
            </a:r>
            <a:r>
              <a:rPr lang="en-US" dirty="0" err="1"/>
              <a:t>gendercide.org</a:t>
            </a:r>
            <a:r>
              <a:rPr lang="en-US" dirty="0"/>
              <a:t>) </a:t>
            </a:r>
            <a:r>
              <a:rPr lang="en-US" dirty="0" err="1"/>
              <a:t>Lepine</a:t>
            </a:r>
            <a:r>
              <a:rPr lang="en-US" dirty="0"/>
              <a:t> had also attached a list of 19 prominent Quebec women in nontraditional occupations, including the province's first woman firefighter and police captain. On this list </a:t>
            </a:r>
            <a:r>
              <a:rPr lang="en-US" dirty="0" err="1"/>
              <a:t>Lepine</a:t>
            </a:r>
            <a:r>
              <a:rPr lang="en-US" dirty="0"/>
              <a:t> wrote: </a:t>
            </a:r>
            <a:r>
              <a:rPr lang="en-US" i="1" dirty="0"/>
              <a:t>"[These women] nearly died today. The lack of time (because I started too late) has allowed these radical feminists to survive." </a:t>
            </a:r>
            <a:endParaRPr lang="en-US" i="1" dirty="0" smtClean="0"/>
          </a:p>
          <a:p>
            <a:r>
              <a:rPr lang="en-US" dirty="0" smtClean="0"/>
              <a:t>In response: government </a:t>
            </a:r>
            <a:r>
              <a:rPr lang="en-US" dirty="0"/>
              <a:t>has declared </a:t>
            </a:r>
            <a:r>
              <a:rPr lang="en-US" b="1" dirty="0"/>
              <a:t>December 6th to be the National Day of Remembrance and Action on Violence Against </a:t>
            </a:r>
            <a:r>
              <a:rPr lang="en-US" b="1" dirty="0" smtClean="0"/>
              <a:t>Women </a:t>
            </a:r>
            <a:r>
              <a:rPr lang="en-US" dirty="0" smtClean="0"/>
              <a:t>-- Canadians </a:t>
            </a:r>
            <a:r>
              <a:rPr lang="en-US" dirty="0"/>
              <a:t>were eventually able to achieve reforms to sexual assault laws and gun ownership </a:t>
            </a:r>
            <a:r>
              <a:rPr lang="en-US" dirty="0" smtClean="0"/>
              <a:t>regulations</a:t>
            </a:r>
          </a:p>
          <a:p>
            <a:endParaRPr lang="en-US" dirty="0" smtClean="0"/>
          </a:p>
          <a:p>
            <a:endParaRPr lang="en-US" dirty="0"/>
          </a:p>
        </p:txBody>
      </p:sp>
    </p:spTree>
    <p:extLst>
      <p:ext uri="{BB962C8B-B14F-4D97-AF65-F5344CB8AC3E}">
        <p14:creationId xmlns:p14="http://schemas.microsoft.com/office/powerpoint/2010/main" val="844938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a:t>By the 1990s, Canada was a truly multicultural </a:t>
            </a:r>
            <a:r>
              <a:rPr lang="en-US" dirty="0" smtClean="0"/>
              <a:t>nation</a:t>
            </a:r>
            <a:r>
              <a:rPr lang="en-US" dirty="0"/>
              <a:t>:</a:t>
            </a:r>
            <a:endParaRPr lang="en-US" dirty="0" smtClean="0"/>
          </a:p>
          <a:p>
            <a:pPr lvl="1"/>
            <a:r>
              <a:rPr lang="en-US" dirty="0" smtClean="0"/>
              <a:t>in </a:t>
            </a:r>
            <a:r>
              <a:rPr lang="en-US" dirty="0"/>
              <a:t>1996, visible minorities made up 11 % of the total population of Canada. </a:t>
            </a:r>
            <a:endParaRPr lang="en-US" dirty="0" smtClean="0"/>
          </a:p>
          <a:p>
            <a:pPr lvl="1"/>
            <a:r>
              <a:rPr lang="en-US" dirty="0"/>
              <a:t>By 1999, more than </a:t>
            </a:r>
            <a:r>
              <a:rPr lang="en-US" dirty="0" smtClean="0"/>
              <a:t>½ of immigrants </a:t>
            </a:r>
            <a:r>
              <a:rPr lang="en-US" dirty="0"/>
              <a:t>came from the Asia and Pacific region. </a:t>
            </a:r>
            <a:endParaRPr lang="en-US" dirty="0" smtClean="0"/>
          </a:p>
          <a:p>
            <a:pPr lvl="1"/>
            <a:r>
              <a:rPr lang="en-US" dirty="0" smtClean="0"/>
              <a:t>35 </a:t>
            </a:r>
            <a:r>
              <a:rPr lang="en-US" dirty="0"/>
              <a:t>% of immigrants who arrived in Canada in the 1990s live below </a:t>
            </a:r>
            <a:r>
              <a:rPr lang="en-US" dirty="0" err="1"/>
              <a:t>Statscan's</a:t>
            </a:r>
            <a:r>
              <a:rPr lang="en-US" dirty="0"/>
              <a:t> low-income cut-</a:t>
            </a:r>
            <a:r>
              <a:rPr lang="en-US" dirty="0" smtClean="0"/>
              <a:t>off</a:t>
            </a:r>
          </a:p>
          <a:p>
            <a:pPr lvl="1"/>
            <a:r>
              <a:rPr lang="en-US" dirty="0" smtClean="0"/>
              <a:t>difficulty </a:t>
            </a:r>
            <a:r>
              <a:rPr lang="en-US" dirty="0"/>
              <a:t>in having foreign credentials </a:t>
            </a:r>
            <a:r>
              <a:rPr lang="en-US" dirty="0" smtClean="0"/>
              <a:t>and education </a:t>
            </a:r>
            <a:r>
              <a:rPr lang="en-US" dirty="0"/>
              <a:t>recognized in Canada, e.g. cab drivers with a PhD. </a:t>
            </a:r>
            <a:endParaRPr lang="en-US" dirty="0" smtClean="0"/>
          </a:p>
          <a:p>
            <a:r>
              <a:rPr lang="en-US" b="1" dirty="0" smtClean="0"/>
              <a:t>Canadian Multiculturalism Act - </a:t>
            </a:r>
            <a:r>
              <a:rPr lang="en-US" dirty="0" smtClean="0"/>
              <a:t>1987 "to recognize all Canadians as full and equal participants in Canadian society." </a:t>
            </a:r>
          </a:p>
          <a:p>
            <a:pPr marL="457200" lvl="1" indent="0">
              <a:buNone/>
            </a:pPr>
            <a:r>
              <a:rPr lang="en-US" dirty="0" smtClean="0"/>
              <a:t>Multiculturalism </a:t>
            </a:r>
            <a:r>
              <a:rPr lang="en-US" dirty="0"/>
              <a:t>ensures that "all citizens can keep their identities, can take pride in their ancestry and have a sense of belonging... Through multiculturalism, Canada recognizes the potential of all Canadians, encouraging them to integrate into their society and take an active part in its social, cultural, economic and political affairs." (Department of Canadian Heritage) </a:t>
            </a:r>
            <a:endParaRPr lang="en-US" dirty="0" smtClean="0"/>
          </a:p>
          <a:p>
            <a:pPr marL="457200" lvl="1" indent="0">
              <a:buNone/>
            </a:pPr>
            <a:endParaRPr lang="en-US" b="1" dirty="0"/>
          </a:p>
        </p:txBody>
      </p:sp>
    </p:spTree>
    <p:extLst>
      <p:ext uri="{BB962C8B-B14F-4D97-AF65-F5344CB8AC3E}">
        <p14:creationId xmlns:p14="http://schemas.microsoft.com/office/powerpoint/2010/main" val="1209105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Refugees in Canada</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2001, Canada admitted almost 28,000 </a:t>
            </a:r>
            <a:r>
              <a:rPr lang="en-US" dirty="0" smtClean="0"/>
              <a:t>refugees (47</a:t>
            </a:r>
            <a:r>
              <a:rPr lang="en-US" dirty="0"/>
              <a:t>% of claimants were found to be legitimate </a:t>
            </a:r>
            <a:r>
              <a:rPr lang="en-US" dirty="0" smtClean="0"/>
              <a:t>refugee)</a:t>
            </a:r>
          </a:p>
          <a:p>
            <a:pPr lvl="1"/>
            <a:r>
              <a:rPr lang="en-US" dirty="0" smtClean="0"/>
              <a:t>leading </a:t>
            </a:r>
            <a:r>
              <a:rPr lang="en-US" dirty="0"/>
              <a:t>countries of origin for refugee </a:t>
            </a:r>
            <a:r>
              <a:rPr lang="en-US" dirty="0" smtClean="0"/>
              <a:t>claims: Hungary</a:t>
            </a:r>
            <a:r>
              <a:rPr lang="en-US" dirty="0"/>
              <a:t>, Pakistan, Sri Lanka, Zimbabwe, and China. Mexico, Colombia, Turkey, India, Argentina, and Congo-Kinshasa were the next largest source countries. </a:t>
            </a:r>
          </a:p>
          <a:p>
            <a:pPr marL="457200" lvl="1" indent="0">
              <a:buNone/>
            </a:pPr>
            <a:endParaRPr lang="en-US" dirty="0" smtClean="0"/>
          </a:p>
          <a:p>
            <a:pPr marL="457200" lvl="1" indent="0">
              <a:buNone/>
            </a:pPr>
            <a:r>
              <a:rPr lang="en-US" dirty="0" smtClean="0"/>
              <a:t>In </a:t>
            </a:r>
            <a:r>
              <a:rPr lang="en-US" dirty="0"/>
              <a:t>November 2001, Canada enacted the </a:t>
            </a:r>
            <a:r>
              <a:rPr lang="en-US" b="1" dirty="0"/>
              <a:t>Immigration and Refugee Protection Act </a:t>
            </a:r>
            <a:r>
              <a:rPr lang="en-US" dirty="0"/>
              <a:t>(IRPA</a:t>
            </a:r>
            <a:r>
              <a:rPr lang="en-US" dirty="0" smtClean="0"/>
              <a:t>)</a:t>
            </a:r>
            <a:r>
              <a:rPr lang="en-US" dirty="0"/>
              <a:t> </a:t>
            </a:r>
            <a:r>
              <a:rPr lang="en-US" dirty="0" smtClean="0"/>
              <a:t>- Changed asylum </a:t>
            </a:r>
            <a:r>
              <a:rPr lang="en-US" dirty="0"/>
              <a:t>procedures</a:t>
            </a:r>
            <a:r>
              <a:rPr lang="en-US" dirty="0" smtClean="0"/>
              <a:t>.</a:t>
            </a:r>
          </a:p>
          <a:p>
            <a:pPr marL="457200" lvl="1" indent="0">
              <a:buNone/>
            </a:pPr>
            <a:r>
              <a:rPr lang="en-US" dirty="0" smtClean="0"/>
              <a:t>The </a:t>
            </a:r>
            <a:r>
              <a:rPr lang="en-US" dirty="0"/>
              <a:t>new law requires the immigration officer to "suspend consideration of a person's eligibility for asylum if the government alleges that the person is inadmissible on security or criminal grounds or for violating human rights (in which case the Immigration Division will hold a hearing to determine admissibility), or if the asylum seeker has a serious criminal charge pending in Canada (in which case the consideration of eligibility for asylum will be suspended until the criminal court issues a judgment)." </a:t>
            </a:r>
            <a:endParaRPr lang="en-US" dirty="0" smtClean="0"/>
          </a:p>
          <a:p>
            <a:endParaRPr lang="en-US" dirty="0" smtClean="0"/>
          </a:p>
          <a:p>
            <a:endParaRPr lang="en-US" dirty="0"/>
          </a:p>
        </p:txBody>
      </p:sp>
    </p:spTree>
    <p:extLst>
      <p:ext uri="{BB962C8B-B14F-4D97-AF65-F5344CB8AC3E}">
        <p14:creationId xmlns:p14="http://schemas.microsoft.com/office/powerpoint/2010/main" val="2171631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Canada - </a:t>
            </a:r>
            <a:r>
              <a:rPr lang="en-US" b="1" dirty="0"/>
              <a:t>FOREIGN AID </a:t>
            </a:r>
            <a:endParaRPr lang="en-US" dirty="0"/>
          </a:p>
        </p:txBody>
      </p:sp>
      <p:sp>
        <p:nvSpPr>
          <p:cNvPr id="3" name="Content Placeholder 2"/>
          <p:cNvSpPr>
            <a:spLocks noGrp="1"/>
          </p:cNvSpPr>
          <p:nvPr>
            <p:ph idx="1"/>
          </p:nvPr>
        </p:nvSpPr>
        <p:spPr/>
        <p:txBody>
          <a:bodyPr>
            <a:normAutofit fontScale="77500" lnSpcReduction="20000"/>
          </a:bodyPr>
          <a:lstStyle/>
          <a:p>
            <a:r>
              <a:rPr lang="en-US" dirty="0"/>
              <a:t>a) Official Development Assistance </a:t>
            </a:r>
          </a:p>
          <a:p>
            <a:pPr lvl="1"/>
            <a:r>
              <a:rPr lang="en-US" dirty="0" smtClean="0"/>
              <a:t>Canada's Official Development </a:t>
            </a:r>
            <a:r>
              <a:rPr lang="en-US" dirty="0"/>
              <a:t>Assistance (ODA) program gives financial aid to the countries of Africa, the </a:t>
            </a:r>
            <a:r>
              <a:rPr lang="en-US" dirty="0" smtClean="0"/>
              <a:t>Middle East</a:t>
            </a:r>
            <a:r>
              <a:rPr lang="en-US" dirty="0"/>
              <a:t>, the Americas, Asia and certain countries of central and eastern </a:t>
            </a:r>
            <a:r>
              <a:rPr lang="en-US" dirty="0" smtClean="0"/>
              <a:t>Europe. </a:t>
            </a:r>
          </a:p>
          <a:p>
            <a:r>
              <a:rPr lang="en-US" dirty="0" smtClean="0"/>
              <a:t>b) Canadian International Development Agency </a:t>
            </a:r>
          </a:p>
          <a:p>
            <a:pPr lvl="1"/>
            <a:r>
              <a:rPr lang="en-US" dirty="0" smtClean="0"/>
              <a:t>ODA </a:t>
            </a:r>
            <a:r>
              <a:rPr lang="en-US" dirty="0"/>
              <a:t>program is managed by </a:t>
            </a:r>
            <a:r>
              <a:rPr lang="en-US" dirty="0" smtClean="0"/>
              <a:t>the Canadian </a:t>
            </a:r>
            <a:r>
              <a:rPr lang="en-US" dirty="0"/>
              <a:t>International Development Agency (CIDA) which was developed in 1968. CIDA </a:t>
            </a:r>
            <a:r>
              <a:rPr lang="en-US" dirty="0" smtClean="0"/>
              <a:t>promotes sustainable </a:t>
            </a:r>
            <a:r>
              <a:rPr lang="en-US" dirty="0"/>
              <a:t>development in developing </a:t>
            </a:r>
            <a:r>
              <a:rPr lang="en-US" dirty="0" smtClean="0"/>
              <a:t>countries.</a:t>
            </a:r>
          </a:p>
          <a:p>
            <a:r>
              <a:rPr lang="en-US" dirty="0" smtClean="0"/>
              <a:t>C) Canada Fund for Africa </a:t>
            </a:r>
          </a:p>
          <a:p>
            <a:pPr lvl="1"/>
            <a:r>
              <a:rPr lang="en-US" dirty="0" smtClean="0"/>
              <a:t>Canada </a:t>
            </a:r>
            <a:r>
              <a:rPr lang="en-US" dirty="0"/>
              <a:t>Fund </a:t>
            </a:r>
            <a:r>
              <a:rPr lang="en-US" dirty="0" smtClean="0"/>
              <a:t>for Africa </a:t>
            </a:r>
            <a:r>
              <a:rPr lang="en-US" dirty="0"/>
              <a:t>is expected to provide $6 billion over the next five years, and is intended to recognize the </a:t>
            </a:r>
            <a:r>
              <a:rPr lang="en-US" dirty="0" smtClean="0"/>
              <a:t>right of </a:t>
            </a:r>
            <a:r>
              <a:rPr lang="en-US" dirty="0"/>
              <a:t>Africans to take control and ownership of their own path to development.</a:t>
            </a:r>
          </a:p>
          <a:p>
            <a:endParaRPr lang="en-US" dirty="0"/>
          </a:p>
        </p:txBody>
      </p:sp>
    </p:spTree>
    <p:extLst>
      <p:ext uri="{BB962C8B-B14F-4D97-AF65-F5344CB8AC3E}">
        <p14:creationId xmlns:p14="http://schemas.microsoft.com/office/powerpoint/2010/main" val="3444194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Canadian-US Relations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PACIFIC SALMON WARS </a:t>
            </a:r>
            <a:endParaRPr lang="en-US" dirty="0" smtClean="0"/>
          </a:p>
          <a:p>
            <a:pPr lvl="1"/>
            <a:r>
              <a:rPr lang="en-US" dirty="0"/>
              <a:t>Disputes </a:t>
            </a:r>
            <a:r>
              <a:rPr lang="en-US" dirty="0" smtClean="0"/>
              <a:t>btw </a:t>
            </a:r>
            <a:r>
              <a:rPr lang="en-US" dirty="0"/>
              <a:t>Canada and </a:t>
            </a:r>
            <a:r>
              <a:rPr lang="en-US" dirty="0" smtClean="0"/>
              <a:t>US were </a:t>
            </a:r>
            <a:r>
              <a:rPr lang="en-US" dirty="0"/>
              <a:t>constant until </a:t>
            </a:r>
            <a:r>
              <a:rPr lang="en-US" dirty="0" smtClean="0"/>
              <a:t>1985</a:t>
            </a:r>
            <a:r>
              <a:rPr lang="en-US" dirty="0"/>
              <a:t> </a:t>
            </a:r>
            <a:r>
              <a:rPr lang="en-US" dirty="0" smtClean="0"/>
              <a:t>- all </a:t>
            </a:r>
            <a:r>
              <a:rPr lang="en-US" dirty="0"/>
              <a:t>parties agreed to stop </a:t>
            </a:r>
            <a:r>
              <a:rPr lang="en-US" dirty="0" smtClean="0"/>
              <a:t>" </a:t>
            </a:r>
            <a:r>
              <a:rPr lang="en-US" dirty="0"/>
              <a:t>overfishing</a:t>
            </a:r>
            <a:r>
              <a:rPr lang="en-US" dirty="0" smtClean="0"/>
              <a:t>,” –signed Pacific </a:t>
            </a:r>
            <a:r>
              <a:rPr lang="en-US" dirty="0"/>
              <a:t>Salmon Treaty. </a:t>
            </a:r>
            <a:endParaRPr lang="en-US" dirty="0" smtClean="0"/>
          </a:p>
          <a:p>
            <a:pPr lvl="1"/>
            <a:r>
              <a:rPr lang="en-US" dirty="0" smtClean="0"/>
              <a:t>Treaty successful, </a:t>
            </a:r>
            <a:r>
              <a:rPr lang="en-US" dirty="0"/>
              <a:t>but in 1997, negotiators </a:t>
            </a:r>
            <a:r>
              <a:rPr lang="en-US" dirty="0" smtClean="0"/>
              <a:t>unable </a:t>
            </a:r>
            <a:r>
              <a:rPr lang="en-US" dirty="0"/>
              <a:t>to agree on quotas that satisfied all parties. </a:t>
            </a:r>
            <a:endParaRPr lang="en-US" dirty="0" smtClean="0"/>
          </a:p>
          <a:p>
            <a:pPr lvl="1"/>
            <a:r>
              <a:rPr lang="en-US" dirty="0"/>
              <a:t>June 1999, Canada and the United States signed a new Pacific Salmon </a:t>
            </a:r>
            <a:r>
              <a:rPr lang="en-US" dirty="0" smtClean="0"/>
              <a:t>Treaty </a:t>
            </a:r>
          </a:p>
          <a:p>
            <a:pPr lvl="1"/>
            <a:r>
              <a:rPr lang="en-US" dirty="0" smtClean="0"/>
              <a:t>main </a:t>
            </a:r>
            <a:r>
              <a:rPr lang="en-US" dirty="0"/>
              <a:t>problem with the salmon fishery on the West </a:t>
            </a:r>
            <a:r>
              <a:rPr lang="en-US" dirty="0" smtClean="0"/>
              <a:t>Coast --not </a:t>
            </a:r>
            <a:r>
              <a:rPr lang="en-US" dirty="0"/>
              <a:t>enough </a:t>
            </a:r>
            <a:r>
              <a:rPr lang="en-US" dirty="0" smtClean="0"/>
              <a:t>fish</a:t>
            </a:r>
          </a:p>
          <a:p>
            <a:pPr lvl="1"/>
            <a:r>
              <a:rPr lang="en-US" dirty="0" err="1" smtClean="0"/>
              <a:t>Bc</a:t>
            </a:r>
            <a:r>
              <a:rPr lang="en-US" dirty="0" smtClean="0"/>
              <a:t> of reasons </a:t>
            </a:r>
            <a:r>
              <a:rPr lang="en-US" dirty="0"/>
              <a:t>such as overfishing and environmental damage, the salmon stocks are in </a:t>
            </a:r>
            <a:r>
              <a:rPr lang="en-US" dirty="0" smtClean="0"/>
              <a:t>danger</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3108783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Other Matters of Contention</a:t>
            </a:r>
            <a:endParaRPr lang="en-US" dirty="0"/>
          </a:p>
        </p:txBody>
      </p:sp>
      <p:sp>
        <p:nvSpPr>
          <p:cNvPr id="3" name="Content Placeholder 2"/>
          <p:cNvSpPr>
            <a:spLocks noGrp="1"/>
          </p:cNvSpPr>
          <p:nvPr>
            <p:ph idx="1"/>
          </p:nvPr>
        </p:nvSpPr>
        <p:spPr/>
        <p:txBody>
          <a:bodyPr>
            <a:normAutofit/>
          </a:bodyPr>
          <a:lstStyle/>
          <a:p>
            <a:r>
              <a:rPr lang="en-US" dirty="0"/>
              <a:t>LANDMINES </a:t>
            </a:r>
            <a:r>
              <a:rPr lang="en-US" dirty="0" smtClean="0"/>
              <a:t>US is only </a:t>
            </a:r>
            <a:r>
              <a:rPr lang="en-US" dirty="0"/>
              <a:t>major power that refuses to support Canada's push for a global treaty banning </a:t>
            </a:r>
            <a:r>
              <a:rPr lang="en-US" dirty="0" smtClean="0"/>
              <a:t>use </a:t>
            </a:r>
            <a:r>
              <a:rPr lang="en-US" dirty="0"/>
              <a:t>of </a:t>
            </a:r>
            <a:r>
              <a:rPr lang="en-US" dirty="0" smtClean="0"/>
              <a:t>landmines</a:t>
            </a:r>
          </a:p>
          <a:p>
            <a:r>
              <a:rPr lang="en-US" dirty="0" smtClean="0"/>
              <a:t>KYOTO </a:t>
            </a:r>
            <a:r>
              <a:rPr lang="en-US" dirty="0"/>
              <a:t>ACCORD President </a:t>
            </a:r>
            <a:r>
              <a:rPr lang="en-US" dirty="0" smtClean="0"/>
              <a:t>withdrew </a:t>
            </a:r>
            <a:r>
              <a:rPr lang="en-US" dirty="0"/>
              <a:t>American support for the Kyoto Accord, which </a:t>
            </a:r>
            <a:r>
              <a:rPr lang="en-US" dirty="0" smtClean="0"/>
              <a:t>called </a:t>
            </a:r>
            <a:r>
              <a:rPr lang="en-US" dirty="0"/>
              <a:t>for a 5.2 % reduction by 2012 of all emissions that cause global </a:t>
            </a:r>
            <a:r>
              <a:rPr lang="en-US" dirty="0" smtClean="0"/>
              <a:t>warming </a:t>
            </a:r>
          </a:p>
          <a:p>
            <a:endParaRPr lang="en-US" dirty="0"/>
          </a:p>
        </p:txBody>
      </p:sp>
    </p:spTree>
    <p:extLst>
      <p:ext uri="{BB962C8B-B14F-4D97-AF65-F5344CB8AC3E}">
        <p14:creationId xmlns:p14="http://schemas.microsoft.com/office/powerpoint/2010/main" val="1241158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1383</TotalTime>
  <Words>1286</Words>
  <Application>Microsoft Macintosh PowerPoint</Application>
  <PresentationFormat>On-screen Show (4:3)</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Canada into the 1990’s and Beyond</vt:lpstr>
      <vt:lpstr>Women </vt:lpstr>
      <vt:lpstr>The Montreal Massacre</vt:lpstr>
      <vt:lpstr>Lepine’s Suicide Note</vt:lpstr>
      <vt:lpstr>Immigration</vt:lpstr>
      <vt:lpstr>Refugees in Canada</vt:lpstr>
      <vt:lpstr>Canada - FOREIGN AID </vt:lpstr>
      <vt:lpstr>Canadian-US Relations</vt:lpstr>
      <vt:lpstr>A Few Other Matters of Contention</vt:lpstr>
      <vt:lpstr>THE WAR ON TERROR  </vt:lpstr>
      <vt:lpstr>Canada’s Response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 into the 1990’s and Beyond</dc:title>
  <dc:creator>Collingwood User</dc:creator>
  <cp:lastModifiedBy>Collingwood User</cp:lastModifiedBy>
  <cp:revision>20</cp:revision>
  <dcterms:created xsi:type="dcterms:W3CDTF">2013-04-14T17:11:05Z</dcterms:created>
  <dcterms:modified xsi:type="dcterms:W3CDTF">2013-04-15T16:14:12Z</dcterms:modified>
</cp:coreProperties>
</file>