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9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7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C754-FF71-5D49-B653-DDF8D388D228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9449-0009-1C4D-A7D3-1C87B98F5D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C754-FF71-5D49-B653-DDF8D388D228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9449-0009-1C4D-A7D3-1C87B98F5D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C754-FF71-5D49-B653-DDF8D388D228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9449-0009-1C4D-A7D3-1C87B98F5D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C754-FF71-5D49-B653-DDF8D388D228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9449-0009-1C4D-A7D3-1C87B98F5D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C754-FF71-5D49-B653-DDF8D388D228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9449-0009-1C4D-A7D3-1C87B98F5D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C754-FF71-5D49-B653-DDF8D388D228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9449-0009-1C4D-A7D3-1C87B98F5D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C754-FF71-5D49-B653-DDF8D388D228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9449-0009-1C4D-A7D3-1C87B98F5D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C754-FF71-5D49-B653-DDF8D388D228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9449-0009-1C4D-A7D3-1C87B98F5D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C754-FF71-5D49-B653-DDF8D388D228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C9449-0009-1C4D-A7D3-1C87B98F5D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3DAC754-FF71-5D49-B653-DDF8D388D228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B2C9449-0009-1C4D-A7D3-1C87B98F5D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WHuRusAlw-Y" TargetMode="External"/><Relationship Id="rId5" Type="http://schemas.openxmlformats.org/officeDocument/2006/relationships/hyperlink" Target="http://www.youtube.com/watch?v=lMf2fAXPS1Q" TargetMode="External"/><Relationship Id="rId6" Type="http://schemas.openxmlformats.org/officeDocument/2006/relationships/image" Target="../media/image3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5034" y="635022"/>
            <a:ext cx="7899744" cy="57058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279" y="1395412"/>
            <a:ext cx="8002459" cy="1470025"/>
          </a:xfrm>
        </p:spPr>
        <p:txBody>
          <a:bodyPr>
            <a:noAutofit/>
          </a:bodyPr>
          <a:lstStyle/>
          <a:p>
            <a:r>
              <a:rPr lang="en-US" sz="6600" dirty="0" smtClean="0"/>
              <a:t>Life in </a:t>
            </a:r>
            <a:r>
              <a:rPr lang="en-US" sz="6600" smtClean="0"/>
              <a:t>Canada </a:t>
            </a:r>
            <a:br>
              <a:rPr lang="en-US" sz="6600" smtClean="0"/>
            </a:br>
            <a:r>
              <a:rPr lang="en-US" sz="6600" smtClean="0"/>
              <a:t>1950s and 1960</a:t>
            </a:r>
            <a:r>
              <a:rPr lang="en-US" sz="6600" dirty="0" smtClean="0"/>
              <a:t>’s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lassroom 1950 image pinelles county schools k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88" y="3060700"/>
            <a:ext cx="40640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92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6501"/>
          </a:xfrm>
        </p:spPr>
        <p:txBody>
          <a:bodyPr/>
          <a:lstStyle/>
          <a:p>
            <a:r>
              <a:rPr lang="en-US" sz="4000" dirty="0" smtClean="0"/>
              <a:t>Canada after WWII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9887"/>
            <a:ext cx="8229600" cy="547239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Returning veterans provided counseling and financial aid to help adjust</a:t>
            </a:r>
          </a:p>
          <a:p>
            <a:r>
              <a:rPr lang="en-US" dirty="0" smtClean="0"/>
              <a:t>1948, Canada gave $2 billion to Western Euro through Marshall Plan</a:t>
            </a:r>
          </a:p>
          <a:p>
            <a:pPr lvl="1"/>
            <a:r>
              <a:rPr lang="en-US" dirty="0" smtClean="0"/>
              <a:t>devised by US to send food, equipment, materials to Euro to help rebuild and avoid communist takeover.</a:t>
            </a:r>
          </a:p>
          <a:p>
            <a:r>
              <a:rPr lang="en-US" dirty="0" smtClean="0"/>
              <a:t>Growth in mining and oil – 1947 oil in Alberta </a:t>
            </a:r>
          </a:p>
          <a:p>
            <a:pPr lvl="1"/>
            <a:r>
              <a:rPr lang="en-US" dirty="0" smtClean="0"/>
              <a:t>needed to be moved to Eastern Canada</a:t>
            </a:r>
          </a:p>
          <a:p>
            <a:pPr lvl="1"/>
            <a:r>
              <a:rPr lang="en-US" dirty="0" smtClean="0"/>
              <a:t>trans-Canada pipeline built after much debate in </a:t>
            </a:r>
            <a:r>
              <a:rPr lang="en-US" dirty="0" err="1" smtClean="0"/>
              <a:t>HofC</a:t>
            </a:r>
            <a:endParaRPr lang="en-US" dirty="0"/>
          </a:p>
          <a:p>
            <a:pPr lvl="1"/>
            <a:r>
              <a:rPr lang="en-US" dirty="0" smtClean="0"/>
              <a:t>many angry over pipeline </a:t>
            </a:r>
            <a:r>
              <a:rPr lang="en-US" dirty="0" err="1" smtClean="0"/>
              <a:t>mis</a:t>
            </a:r>
            <a:r>
              <a:rPr lang="en-US" dirty="0" smtClean="0"/>
              <a:t>-managed pipeline debate-Liberals lost election 1957</a:t>
            </a:r>
          </a:p>
          <a:p>
            <a:r>
              <a:rPr lang="en-US" dirty="0" smtClean="0"/>
              <a:t>Urbanization (moving to cities)</a:t>
            </a:r>
          </a:p>
          <a:p>
            <a:pPr lvl="1"/>
            <a:r>
              <a:rPr lang="en-US" dirty="0" smtClean="0"/>
              <a:t>Suburbs-housing developments on outskirts of cities</a:t>
            </a:r>
          </a:p>
          <a:p>
            <a:pPr lvl="1"/>
            <a:r>
              <a:rPr lang="en-US" dirty="0" smtClean="0"/>
              <a:t>Community by car (getting bigger/faster) from “burbs” to work in cities</a:t>
            </a:r>
          </a:p>
          <a:p>
            <a:pPr lvl="1"/>
            <a:r>
              <a:rPr lang="en-US" dirty="0" smtClean="0"/>
              <a:t>Car market exploded (boosted petroleum industry)</a:t>
            </a:r>
          </a:p>
          <a:p>
            <a:r>
              <a:rPr lang="en-US" dirty="0" smtClean="0"/>
              <a:t>New technologies</a:t>
            </a:r>
          </a:p>
          <a:p>
            <a:pPr lvl="1"/>
            <a:r>
              <a:rPr lang="en-US" dirty="0" smtClean="0"/>
              <a:t>CANDU nuclear reactor (1952)-safe, efficient production of electricity</a:t>
            </a:r>
          </a:p>
          <a:p>
            <a:pPr lvl="1"/>
            <a:r>
              <a:rPr lang="en-US" dirty="0" err="1" smtClean="0"/>
              <a:t>Alouette</a:t>
            </a:r>
            <a:r>
              <a:rPr lang="en-US" dirty="0" smtClean="0"/>
              <a:t> I – Can. 1</a:t>
            </a:r>
            <a:r>
              <a:rPr lang="en-US" baseline="30000" dirty="0" smtClean="0"/>
              <a:t>st</a:t>
            </a:r>
            <a:r>
              <a:rPr lang="en-US" dirty="0" smtClean="0"/>
              <a:t> satellite launched by NASA 1962</a:t>
            </a:r>
          </a:p>
        </p:txBody>
      </p:sp>
    </p:spTree>
    <p:extLst>
      <p:ext uri="{BB962C8B-B14F-4D97-AF65-F5344CB8AC3E}">
        <p14:creationId xmlns:p14="http://schemas.microsoft.com/office/powerpoint/2010/main" val="1210455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5840"/>
          </a:xfrm>
        </p:spPr>
        <p:txBody>
          <a:bodyPr/>
          <a:lstStyle/>
          <a:p>
            <a:r>
              <a:rPr lang="en-US" sz="4000" dirty="0" smtClean="0"/>
              <a:t>Social Changes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9225"/>
            <a:ext cx="8229600" cy="5537762"/>
          </a:xfrm>
        </p:spPr>
        <p:txBody>
          <a:bodyPr>
            <a:normAutofit/>
          </a:bodyPr>
          <a:lstStyle/>
          <a:p>
            <a:r>
              <a:rPr lang="en-US" dirty="0" smtClean="0"/>
              <a:t>Baby Boomers Returning soldiers reunite, financially stable – good time to start family</a:t>
            </a:r>
          </a:p>
          <a:p>
            <a:r>
              <a:rPr lang="en-US" sz="2400" dirty="0" smtClean="0"/>
              <a:t>Immigration Policy</a:t>
            </a:r>
          </a:p>
          <a:p>
            <a:pPr lvl="1"/>
            <a:r>
              <a:rPr lang="en-US" b="1" dirty="0" smtClean="0"/>
              <a:t>Displaced </a:t>
            </a:r>
            <a:r>
              <a:rPr lang="en-US" dirty="0" smtClean="0"/>
              <a:t>Persons (forced from homeland due to war)arrived in Canada</a:t>
            </a:r>
          </a:p>
          <a:p>
            <a:pPr lvl="1"/>
            <a:r>
              <a:rPr lang="en-US" sz="1600" b="1" dirty="0" smtClean="0"/>
              <a:t>Immigration Act of 1952 </a:t>
            </a:r>
            <a:r>
              <a:rPr lang="en-US" sz="1600" dirty="0" smtClean="0"/>
              <a:t>– would continue practice of barring immigrants from Can. </a:t>
            </a:r>
            <a:r>
              <a:rPr lang="en-US" dirty="0" smtClean="0"/>
              <a:t>based on ethnic origin would continue</a:t>
            </a:r>
          </a:p>
          <a:p>
            <a:pPr lvl="1"/>
            <a:r>
              <a:rPr lang="en-US" sz="1600" b="1" dirty="0" smtClean="0"/>
              <a:t>Demand for </a:t>
            </a:r>
            <a:r>
              <a:rPr lang="en-US" b="1" dirty="0" smtClean="0"/>
              <a:t>Immigrants </a:t>
            </a:r>
            <a:r>
              <a:rPr lang="en-US" dirty="0" smtClean="0"/>
              <a:t>– by 1950’s doors open with demand for immigrant </a:t>
            </a:r>
            <a:r>
              <a:rPr lang="en-US" dirty="0" err="1" smtClean="0"/>
              <a:t>labour</a:t>
            </a:r>
            <a:endParaRPr lang="en-US" dirty="0" smtClean="0"/>
          </a:p>
          <a:p>
            <a:r>
              <a:rPr lang="en-US" sz="2400" dirty="0" smtClean="0"/>
              <a:t>Social Welfare</a:t>
            </a:r>
          </a:p>
          <a:p>
            <a:pPr lvl="1"/>
            <a:r>
              <a:rPr lang="en-US" dirty="0" smtClean="0"/>
              <a:t>Social Security – Unemployment Insurance Act – 1940 (</a:t>
            </a:r>
            <a:r>
              <a:rPr lang="en-US" dirty="0" err="1" smtClean="0"/>
              <a:t>bioweekly</a:t>
            </a:r>
            <a:r>
              <a:rPr lang="en-US" dirty="0" smtClean="0"/>
              <a:t> payment to those who lost job</a:t>
            </a:r>
          </a:p>
          <a:p>
            <a:pPr lvl="1"/>
            <a:r>
              <a:rPr lang="en-US" sz="1600" dirty="0" smtClean="0"/>
              <a:t>Family allowances (baby bonus) 1945</a:t>
            </a:r>
          </a:p>
          <a:p>
            <a:pPr lvl="1"/>
            <a:r>
              <a:rPr lang="en-US" dirty="0" smtClean="0"/>
              <a:t>1966, Pearson’s </a:t>
            </a:r>
            <a:r>
              <a:rPr lang="en-US" dirty="0" err="1" smtClean="0"/>
              <a:t>govt</a:t>
            </a:r>
            <a:r>
              <a:rPr lang="en-US" dirty="0" smtClean="0"/>
              <a:t> began Canada Pension Plan</a:t>
            </a:r>
          </a:p>
          <a:p>
            <a:pPr lvl="1"/>
            <a:r>
              <a:rPr lang="en-US" dirty="0" smtClean="0"/>
              <a:t>Also introduced Canada’s universal health care, Medical Care Act</a:t>
            </a:r>
            <a:endParaRPr lang="en-US" dirty="0"/>
          </a:p>
          <a:p>
            <a:r>
              <a:rPr lang="en-US" sz="2400" dirty="0" err="1" smtClean="0"/>
              <a:t>Govt</a:t>
            </a:r>
            <a:r>
              <a:rPr lang="en-US" sz="2400" dirty="0" smtClean="0"/>
              <a:t> accept social security as responsibility (result of Great Dep.)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1362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4090"/>
          </a:xfrm>
        </p:spPr>
        <p:txBody>
          <a:bodyPr/>
          <a:lstStyle/>
          <a:p>
            <a:r>
              <a:rPr lang="en-US" sz="4000" dirty="0" smtClean="0"/>
              <a:t>Social Change (</a:t>
            </a:r>
            <a:r>
              <a:rPr lang="en-US" sz="4000" dirty="0" err="1" smtClean="0"/>
              <a:t>cont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154"/>
            <a:ext cx="8229600" cy="466001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Entertainment</a:t>
            </a:r>
          </a:p>
          <a:p>
            <a:r>
              <a:rPr lang="en-US" sz="3200" dirty="0" smtClean="0"/>
              <a:t>By 1960’s watching TV </a:t>
            </a:r>
            <a:r>
              <a:rPr lang="en-US" sz="3200" dirty="0" err="1" smtClean="0"/>
              <a:t>favourite</a:t>
            </a:r>
            <a:r>
              <a:rPr lang="en-US" sz="3200" dirty="0" smtClean="0"/>
              <a:t> family </a:t>
            </a:r>
            <a:r>
              <a:rPr lang="en-US" sz="3200" dirty="0" err="1" smtClean="0"/>
              <a:t>passtime</a:t>
            </a:r>
            <a:endParaRPr lang="en-US" sz="3200" dirty="0" smtClean="0"/>
          </a:p>
          <a:p>
            <a:pPr lvl="1"/>
            <a:r>
              <a:rPr lang="en-US" sz="2400" dirty="0" smtClean="0"/>
              <a:t>CBC showed pop. Amer. Shows like </a:t>
            </a:r>
            <a:r>
              <a:rPr lang="en-US" sz="2400" dirty="0" smtClean="0">
                <a:hlinkClick r:id="rId4"/>
              </a:rPr>
              <a:t>“Ed Sullivan Show” </a:t>
            </a:r>
            <a:r>
              <a:rPr lang="en-US" sz="2400" dirty="0" smtClean="0"/>
              <a:t>(teens influenced w/ rock ‘n’ roll in their living </a:t>
            </a:r>
            <a:r>
              <a:rPr lang="en-US" sz="2400" dirty="0"/>
              <a:t>rooms) </a:t>
            </a:r>
            <a:endParaRPr lang="en-US" sz="2400" dirty="0" smtClean="0"/>
          </a:p>
          <a:p>
            <a:pPr lvl="1"/>
            <a:r>
              <a:rPr lang="en-US" sz="2400" dirty="0" smtClean="0"/>
              <a:t>Hockey Night in Canada </a:t>
            </a:r>
          </a:p>
          <a:p>
            <a:pPr lvl="1"/>
            <a:r>
              <a:rPr lang="en-US" sz="2400" dirty="0" smtClean="0">
                <a:hlinkClick r:id="rId5"/>
              </a:rPr>
              <a:t>Paul Henderson </a:t>
            </a:r>
            <a:r>
              <a:rPr lang="en-US" sz="2400" dirty="0" smtClean="0"/>
              <a:t>scored winning goal for Team Canada in best of 8 Summit Series against Soviets) – </a:t>
            </a:r>
            <a:r>
              <a:rPr lang="en-US" sz="2400" dirty="0" err="1" smtClean="0"/>
              <a:t>Cdn</a:t>
            </a:r>
            <a:r>
              <a:rPr lang="en-US" sz="2400" dirty="0" smtClean="0"/>
              <a:t> hockey supremacy was reaffirmed, </a:t>
            </a:r>
            <a:r>
              <a:rPr lang="en-US" sz="2400" dirty="0" err="1" smtClean="0"/>
              <a:t>Cdn</a:t>
            </a:r>
            <a:r>
              <a:rPr lang="en-US" sz="2400" dirty="0" smtClean="0"/>
              <a:t> pride and nationalism</a:t>
            </a:r>
            <a:endParaRPr lang="en-US" sz="2400" dirty="0"/>
          </a:p>
        </p:txBody>
      </p:sp>
      <p:pic>
        <p:nvPicPr>
          <p:cNvPr id="6" name="Soun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62025" y="37696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4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9808"/>
          </a:xfrm>
        </p:spPr>
        <p:txBody>
          <a:bodyPr/>
          <a:lstStyle/>
          <a:p>
            <a:r>
              <a:rPr lang="en-US" sz="4000" dirty="0" smtClean="0"/>
              <a:t>Era of Protest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9808"/>
            <a:ext cx="8338968" cy="5509747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Teen culture </a:t>
            </a:r>
          </a:p>
          <a:p>
            <a:pPr lvl="1"/>
            <a:r>
              <a:rPr lang="en-US" dirty="0" smtClean="0"/>
              <a:t>(don</a:t>
            </a:r>
            <a:r>
              <a:rPr lang="fr-FR" dirty="0" smtClean="0"/>
              <a:t>’</a:t>
            </a:r>
            <a:r>
              <a:rPr lang="en-US" dirty="0" smtClean="0"/>
              <a:t>t trust anyone over 30) – change outdated traditions</a:t>
            </a:r>
          </a:p>
          <a:p>
            <a:r>
              <a:rPr lang="en-US" b="1" dirty="0" smtClean="0"/>
              <a:t>Counterculture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challenge authority – Establishment (people who controlled </a:t>
            </a:r>
            <a:r>
              <a:rPr lang="en-US" dirty="0" err="1" smtClean="0"/>
              <a:t>govt</a:t>
            </a:r>
            <a:r>
              <a:rPr lang="en-US" dirty="0" smtClean="0"/>
              <a:t>, business)</a:t>
            </a:r>
          </a:p>
          <a:p>
            <a:r>
              <a:rPr lang="en-US" b="1" dirty="0" smtClean="0"/>
              <a:t>Protest</a:t>
            </a:r>
            <a:r>
              <a:rPr lang="en-US" dirty="0" smtClean="0"/>
              <a:t> over rights for aboriginals &amp; black North Americans</a:t>
            </a:r>
          </a:p>
          <a:p>
            <a:pPr lvl="1"/>
            <a:r>
              <a:rPr lang="en-US" dirty="0" smtClean="0"/>
              <a:t>Against Nukes, </a:t>
            </a:r>
            <a:r>
              <a:rPr lang="en-US" dirty="0" err="1" smtClean="0"/>
              <a:t>Amer</a:t>
            </a:r>
            <a:r>
              <a:rPr lang="en-US" dirty="0" smtClean="0"/>
              <a:t> interference in Can. &amp; Vietnam</a:t>
            </a:r>
          </a:p>
          <a:p>
            <a:pPr lvl="1"/>
            <a:r>
              <a:rPr lang="en-US" b="1" dirty="0" smtClean="0"/>
              <a:t>Civil rights movement </a:t>
            </a:r>
            <a:r>
              <a:rPr lang="en-US" dirty="0" smtClean="0"/>
              <a:t>in US led by MLK and Malcolm X led to improved civil rights for Blacks in US (African-</a:t>
            </a:r>
            <a:r>
              <a:rPr lang="en-US" dirty="0" err="1" smtClean="0"/>
              <a:t>Cdn</a:t>
            </a:r>
            <a:r>
              <a:rPr lang="en-US" dirty="0" smtClean="0"/>
              <a:t> also lobby for rights)</a:t>
            </a:r>
          </a:p>
          <a:p>
            <a:r>
              <a:rPr lang="en-US" b="1" dirty="0" smtClean="0"/>
              <a:t>Women’s Liberation Movement </a:t>
            </a:r>
          </a:p>
          <a:p>
            <a:pPr marL="0" indent="0">
              <a:buNone/>
            </a:pPr>
            <a:r>
              <a:rPr lang="en-US" dirty="0" smtClean="0"/>
              <a:t>sought changes in employment </a:t>
            </a:r>
          </a:p>
          <a:p>
            <a:pPr marL="0" indent="0">
              <a:buNone/>
            </a:pPr>
            <a:r>
              <a:rPr lang="en-US" dirty="0" smtClean="0"/>
              <a:t>practices, life choices, &amp; politics</a:t>
            </a:r>
          </a:p>
          <a:p>
            <a:pPr lvl="1"/>
            <a:r>
              <a:rPr lang="en-US" dirty="0" smtClean="0"/>
              <a:t>After WWII, many women laid off, but some wanted </a:t>
            </a:r>
          </a:p>
          <a:p>
            <a:pPr marL="457200" lvl="1" indent="0">
              <a:buNone/>
            </a:pPr>
            <a:r>
              <a:rPr lang="en-US" dirty="0" smtClean="0"/>
              <a:t>to have career &amp; family (part of workforce </a:t>
            </a:r>
          </a:p>
          <a:p>
            <a:pPr marL="457200" lvl="1" indent="0">
              <a:buNone/>
            </a:pPr>
            <a:r>
              <a:rPr lang="en-US" dirty="0" smtClean="0"/>
              <a:t>1921- 18% 1971 39%)</a:t>
            </a:r>
          </a:p>
          <a:p>
            <a:pPr lvl="1"/>
            <a:r>
              <a:rPr lang="en-US" dirty="0" smtClean="0"/>
              <a:t>Still faced discrimination and paid less for same work</a:t>
            </a:r>
          </a:p>
          <a:p>
            <a:pPr lvl="1"/>
            <a:r>
              <a:rPr lang="en-US" dirty="0" smtClean="0"/>
              <a:t>Few women in politics</a:t>
            </a:r>
          </a:p>
          <a:p>
            <a:endParaRPr lang="en-US" dirty="0" smtClean="0"/>
          </a:p>
        </p:txBody>
      </p:sp>
      <p:pic>
        <p:nvPicPr>
          <p:cNvPr id="5" name="Picture 4" descr="toronto-bra-burning_19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75" y="3828807"/>
            <a:ext cx="2327018" cy="263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8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15178"/>
          </a:xfrm>
        </p:spPr>
        <p:txBody>
          <a:bodyPr/>
          <a:lstStyle/>
          <a:p>
            <a:r>
              <a:rPr lang="en-US" sz="4000" dirty="0" smtClean="0"/>
              <a:t>Changing Values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579"/>
            <a:ext cx="8229600" cy="5519085"/>
          </a:xfrm>
        </p:spPr>
        <p:txBody>
          <a:bodyPr>
            <a:normAutofit/>
          </a:bodyPr>
          <a:lstStyle/>
          <a:p>
            <a:r>
              <a:rPr lang="en-US" b="1" dirty="0" smtClean="0"/>
              <a:t>Diefenbaker and </a:t>
            </a:r>
            <a:r>
              <a:rPr lang="en-US" b="1" dirty="0" err="1" smtClean="0"/>
              <a:t>Cdn</a:t>
            </a:r>
            <a:r>
              <a:rPr lang="en-US" b="1" dirty="0" smtClean="0"/>
              <a:t> Bill of Rights 1960</a:t>
            </a:r>
          </a:p>
          <a:p>
            <a:pPr lvl="1"/>
            <a:r>
              <a:rPr lang="en-US" dirty="0" smtClean="0"/>
              <a:t>Protect fundamental human rights</a:t>
            </a:r>
          </a:p>
          <a:p>
            <a:pPr lvl="1"/>
            <a:r>
              <a:rPr lang="en-US" dirty="0" smtClean="0"/>
              <a:t>Life, liberty, security of the person &amp; enjoyment of property</a:t>
            </a:r>
          </a:p>
          <a:p>
            <a:pPr lvl="1"/>
            <a:r>
              <a:rPr lang="en-US" dirty="0" smtClean="0"/>
              <a:t>Freedom: speech, religion, assembly</a:t>
            </a:r>
          </a:p>
          <a:p>
            <a:r>
              <a:rPr lang="en-US" b="1" dirty="0" smtClean="0"/>
              <a:t>More liberal lifestyles </a:t>
            </a:r>
            <a:r>
              <a:rPr lang="en-US" dirty="0" smtClean="0"/>
              <a:t>by 1960’s</a:t>
            </a:r>
          </a:p>
          <a:p>
            <a:pPr lvl="1"/>
            <a:r>
              <a:rPr lang="en-US" dirty="0" smtClean="0"/>
              <a:t>Parliament passed more liberal laws: abortion, homosexuality &amp; divorce (Omnibus Bill Bill C-150)</a:t>
            </a:r>
          </a:p>
          <a:p>
            <a:pPr lvl="1"/>
            <a:r>
              <a:rPr lang="en-US" dirty="0" smtClean="0"/>
              <a:t>“There’s no place for the state in the bedrooms of the nation.” PM Trudeau</a:t>
            </a:r>
          </a:p>
          <a:p>
            <a:pPr lvl="1"/>
            <a:r>
              <a:rPr lang="en-US" dirty="0" smtClean="0"/>
              <a:t>Birth control bill gives women control over life choices</a:t>
            </a:r>
          </a:p>
          <a:p>
            <a:r>
              <a:rPr lang="en-US" dirty="0" smtClean="0"/>
              <a:t>People question old ideas</a:t>
            </a:r>
          </a:p>
          <a:p>
            <a:pPr lvl="1"/>
            <a:r>
              <a:rPr lang="en-US" dirty="0" smtClean="0"/>
              <a:t>Future of Canada</a:t>
            </a:r>
          </a:p>
          <a:p>
            <a:pPr lvl="1"/>
            <a:r>
              <a:rPr lang="en-US" dirty="0" smtClean="0"/>
              <a:t>Relationship w/ US</a:t>
            </a:r>
          </a:p>
          <a:p>
            <a:pPr lvl="1"/>
            <a:r>
              <a:rPr lang="en-US" dirty="0" smtClean="0"/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2464611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434066" cy="1316736"/>
          </a:xfrm>
        </p:spPr>
        <p:txBody>
          <a:bodyPr/>
          <a:lstStyle/>
          <a:p>
            <a:r>
              <a:rPr lang="en-US" sz="4000" dirty="0" smtClean="0"/>
              <a:t>Social Values (</a:t>
            </a:r>
            <a:r>
              <a:rPr lang="en-US" sz="4000" dirty="0" err="1" smtClean="0"/>
              <a:t>cont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8137"/>
            <a:ext cx="8229600" cy="4809427"/>
          </a:xfrm>
        </p:spPr>
        <p:txBody>
          <a:bodyPr>
            <a:normAutofit fontScale="62500" lnSpcReduction="20000"/>
          </a:bodyPr>
          <a:lstStyle/>
          <a:p>
            <a:r>
              <a:rPr lang="en-US" sz="3200" b="1" dirty="0"/>
              <a:t>EXPO ‘67 </a:t>
            </a:r>
            <a:r>
              <a:rPr lang="en-US" sz="3200" dirty="0"/>
              <a:t>– world fair in Montreal</a:t>
            </a:r>
          </a:p>
          <a:p>
            <a:pPr lvl="1"/>
            <a:r>
              <a:rPr lang="en-US" sz="3200" dirty="0" err="1"/>
              <a:t>Cdn</a:t>
            </a:r>
            <a:r>
              <a:rPr lang="en-US" sz="3200" dirty="0"/>
              <a:t> show off and celebrate 100 years of accomplishments</a:t>
            </a:r>
          </a:p>
          <a:p>
            <a:pPr lvl="1"/>
            <a:r>
              <a:rPr lang="en-US" sz="3200" dirty="0"/>
              <a:t>Leaders from around world came</a:t>
            </a:r>
          </a:p>
          <a:p>
            <a:pPr lvl="1"/>
            <a:r>
              <a:rPr lang="en-US" sz="3200" dirty="0"/>
              <a:t>French </a:t>
            </a:r>
            <a:r>
              <a:rPr lang="en-US" sz="3200" dirty="0" err="1"/>
              <a:t>pres</a:t>
            </a:r>
            <a:r>
              <a:rPr lang="en-US" sz="3200" dirty="0"/>
              <a:t> General de Gaulle, shouted to crowd at end of his speech infamous phrase and further ignited </a:t>
            </a:r>
            <a:r>
              <a:rPr lang="en-US" sz="3200" dirty="0" err="1"/>
              <a:t>Fr</a:t>
            </a:r>
            <a:r>
              <a:rPr lang="en-US" sz="3200" dirty="0"/>
              <a:t>/</a:t>
            </a:r>
            <a:r>
              <a:rPr lang="en-US" sz="3200" dirty="0" err="1" smtClean="0"/>
              <a:t>Eng</a:t>
            </a:r>
            <a:r>
              <a:rPr lang="en-US" sz="3200" dirty="0" smtClean="0"/>
              <a:t> </a:t>
            </a:r>
            <a:r>
              <a:rPr lang="en-US" sz="3200" dirty="0" err="1"/>
              <a:t>Cdn</a:t>
            </a:r>
            <a:r>
              <a:rPr lang="en-US" sz="3200" dirty="0"/>
              <a:t> tensions: </a:t>
            </a:r>
            <a:r>
              <a:rPr lang="en-US" sz="3200" i="1" dirty="0"/>
              <a:t>“</a:t>
            </a:r>
            <a:r>
              <a:rPr lang="en-US" sz="3200" b="1" i="1" dirty="0"/>
              <a:t>Vive le Quebec! Vive le Quebec </a:t>
            </a:r>
            <a:r>
              <a:rPr lang="en-US" sz="3200" b="1" i="1" dirty="0" err="1"/>
              <a:t>libre</a:t>
            </a:r>
            <a:r>
              <a:rPr lang="en-US" sz="3200" b="1" i="1" dirty="0"/>
              <a:t>!”</a:t>
            </a:r>
          </a:p>
          <a:p>
            <a:r>
              <a:rPr lang="en-US" sz="3200" b="1" dirty="0" err="1"/>
              <a:t>Trudeaumania</a:t>
            </a:r>
            <a:endParaRPr lang="en-US" sz="3200" b="1" dirty="0"/>
          </a:p>
          <a:p>
            <a:pPr lvl="1"/>
            <a:r>
              <a:rPr lang="en-US" sz="3200" dirty="0"/>
              <a:t>Desire for political change too</a:t>
            </a:r>
          </a:p>
          <a:p>
            <a:pPr lvl="1"/>
            <a:r>
              <a:rPr lang="en-US" sz="3200" dirty="0"/>
              <a:t>1968, Pierre Trudeau (Liberal) elected PM</a:t>
            </a:r>
          </a:p>
          <a:p>
            <a:pPr lvl="1"/>
            <a:r>
              <a:rPr lang="en-US" sz="3200" dirty="0"/>
              <a:t>Crowds loved him, esp. the ladies</a:t>
            </a:r>
          </a:p>
          <a:p>
            <a:pPr lvl="1"/>
            <a:r>
              <a:rPr lang="en-US" sz="3200" dirty="0"/>
              <a:t>Charismatic, stylish, youthful, </a:t>
            </a:r>
            <a:r>
              <a:rPr lang="en-US" sz="3200" dirty="0" smtClean="0"/>
              <a:t>casual</a:t>
            </a:r>
          </a:p>
          <a:p>
            <a:pPr lvl="1"/>
            <a:endParaRPr lang="en-US" sz="3200" dirty="0"/>
          </a:p>
          <a:p>
            <a:pPr marL="457200" lvl="1" indent="0">
              <a:buNone/>
            </a:pPr>
            <a:r>
              <a:rPr lang="en-US" sz="3200" b="1" dirty="0" smtClean="0"/>
              <a:t>Multiculturalism</a:t>
            </a:r>
            <a:r>
              <a:rPr lang="en-US" sz="3200" dirty="0" smtClean="0"/>
              <a:t> intro 1971 by Trudeau</a:t>
            </a:r>
          </a:p>
          <a:p>
            <a:pPr marL="457200" lvl="1" indent="0">
              <a:buNone/>
            </a:pPr>
            <a:r>
              <a:rPr lang="en-US" sz="3200" dirty="0" smtClean="0"/>
              <a:t>-encouraged ethnic groups to express their cultures</a:t>
            </a:r>
          </a:p>
          <a:p>
            <a:pPr marL="457200" lvl="1" indent="0">
              <a:buNone/>
            </a:pPr>
            <a:r>
              <a:rPr lang="en-US" sz="3200" dirty="0" smtClean="0"/>
              <a:t>-make residents feel at home in Canada</a:t>
            </a:r>
          </a:p>
          <a:p>
            <a:pPr marL="457200" lvl="1" indent="0">
              <a:buNone/>
            </a:pPr>
            <a:r>
              <a:rPr lang="en-US" sz="3200" dirty="0" smtClean="0"/>
              <a:t>-prevent racism by promoting respect of all cultures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Picture 3" descr="Expo_67_Habitat_67_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70" y="86278"/>
            <a:ext cx="2641027" cy="16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0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012"/>
            <a:ext cx="8229600" cy="491215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Aboriginal Nations faired poorly economically during WWII; suffered environmental damage by resource industries</a:t>
            </a:r>
          </a:p>
          <a:p>
            <a:r>
              <a:rPr lang="en-US" dirty="0" smtClean="0"/>
              <a:t>Aboriginals on reserves won right to vote 1960</a:t>
            </a:r>
          </a:p>
          <a:p>
            <a:pPr lvl="1"/>
            <a:r>
              <a:rPr lang="en-US" dirty="0" smtClean="0"/>
              <a:t>Still suffered poverty, poor health, housing and education</a:t>
            </a:r>
          </a:p>
          <a:p>
            <a:pPr lvl="1"/>
            <a:r>
              <a:rPr lang="en-US" dirty="0" smtClean="0"/>
              <a:t>Those that left reserved, discriminated against</a:t>
            </a:r>
          </a:p>
          <a:p>
            <a:r>
              <a:rPr lang="en-US" dirty="0" smtClean="0"/>
              <a:t>By late 1960’s organize to pressure Ottawa</a:t>
            </a:r>
          </a:p>
          <a:p>
            <a:r>
              <a:rPr lang="en-US" dirty="0" smtClean="0"/>
              <a:t>White Paper 1969 </a:t>
            </a:r>
          </a:p>
          <a:p>
            <a:pPr lvl="1"/>
            <a:r>
              <a:rPr lang="en-US" dirty="0" smtClean="0"/>
              <a:t>would end special status for Aboriginal people</a:t>
            </a:r>
          </a:p>
          <a:p>
            <a:pPr lvl="1"/>
            <a:r>
              <a:rPr lang="en-US" dirty="0" smtClean="0"/>
              <a:t>encourage to leave reserves and become part of mainstream </a:t>
            </a:r>
            <a:r>
              <a:rPr lang="en-US" dirty="0" err="1" smtClean="0"/>
              <a:t>Cdn</a:t>
            </a:r>
            <a:r>
              <a:rPr lang="en-US" dirty="0" smtClean="0"/>
              <a:t> society</a:t>
            </a:r>
          </a:p>
          <a:p>
            <a:pPr lvl="1"/>
            <a:r>
              <a:rPr lang="en-US" dirty="0" smtClean="0"/>
              <a:t>Assimilation was to end their problems</a:t>
            </a:r>
          </a:p>
          <a:p>
            <a:r>
              <a:rPr lang="en-US" dirty="0" smtClean="0"/>
              <a:t>Aboriginals furious </a:t>
            </a:r>
          </a:p>
          <a:p>
            <a:pPr lvl="1"/>
            <a:r>
              <a:rPr lang="en-US" dirty="0" smtClean="0"/>
              <a:t>demanded self-government not assimilation </a:t>
            </a:r>
          </a:p>
          <a:p>
            <a:pPr lvl="1"/>
            <a:r>
              <a:rPr lang="en-US" dirty="0" smtClean="0"/>
              <a:t>White Paper abandoned</a:t>
            </a:r>
          </a:p>
          <a:p>
            <a:r>
              <a:rPr lang="en-US" dirty="0" smtClean="0"/>
              <a:t>Educational reform – </a:t>
            </a:r>
            <a:r>
              <a:rPr lang="en-US" dirty="0" err="1" smtClean="0"/>
              <a:t>residental</a:t>
            </a:r>
            <a:r>
              <a:rPr lang="en-US" dirty="0" smtClean="0"/>
              <a:t> school system winds down in ‘70s for band schools.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012"/>
          </a:xfrm>
        </p:spPr>
        <p:txBody>
          <a:bodyPr/>
          <a:lstStyle/>
          <a:p>
            <a:r>
              <a:rPr lang="en-US" sz="4000" dirty="0" smtClean="0"/>
              <a:t>The Other Canada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96001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217</TotalTime>
  <Words>807</Words>
  <Application>Microsoft Macintosh PowerPoint</Application>
  <PresentationFormat>On-screen Show (4:3)</PresentationFormat>
  <Paragraphs>92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Executive</vt:lpstr>
      <vt:lpstr>Life in Canada  1950s and 1960’s</vt:lpstr>
      <vt:lpstr>Canada after WWII</vt:lpstr>
      <vt:lpstr>Social Changes</vt:lpstr>
      <vt:lpstr>Social Change (cont)</vt:lpstr>
      <vt:lpstr>Era of Protest</vt:lpstr>
      <vt:lpstr>Changing Values</vt:lpstr>
      <vt:lpstr>Social Values (cont)</vt:lpstr>
      <vt:lpstr>The Other Canada</vt:lpstr>
    </vt:vector>
  </TitlesOfParts>
  <Company>Richmond School District #38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in Canada During 50s and 60’s</dc:title>
  <dc:creator>Ricmond SD38</dc:creator>
  <cp:lastModifiedBy>Collingwood User</cp:lastModifiedBy>
  <cp:revision>33</cp:revision>
  <dcterms:created xsi:type="dcterms:W3CDTF">2013-03-09T21:44:18Z</dcterms:created>
  <dcterms:modified xsi:type="dcterms:W3CDTF">2014-02-27T04:40:50Z</dcterms:modified>
</cp:coreProperties>
</file>