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81" r:id="rId4"/>
    <p:sldId id="293" r:id="rId5"/>
    <p:sldId id="257" r:id="rId6"/>
    <p:sldId id="258" r:id="rId7"/>
    <p:sldId id="259" r:id="rId8"/>
    <p:sldId id="260" r:id="rId9"/>
    <p:sldId id="261" r:id="rId10"/>
    <p:sldId id="282" r:id="rId11"/>
    <p:sldId id="290" r:id="rId12"/>
    <p:sldId id="283" r:id="rId13"/>
    <p:sldId id="284" r:id="rId14"/>
    <p:sldId id="285" r:id="rId15"/>
    <p:sldId id="286" r:id="rId16"/>
    <p:sldId id="287" r:id="rId17"/>
    <p:sldId id="291" r:id="rId18"/>
    <p:sldId id="267" r:id="rId19"/>
    <p:sldId id="268" r:id="rId20"/>
    <p:sldId id="269" r:id="rId21"/>
    <p:sldId id="292" r:id="rId22"/>
    <p:sldId id="270" r:id="rId23"/>
    <p:sldId id="271" r:id="rId24"/>
    <p:sldId id="272" r:id="rId25"/>
    <p:sldId id="273" r:id="rId26"/>
    <p:sldId id="274" r:id="rId27"/>
    <p:sldId id="275" r:id="rId28"/>
    <p:sldId id="288" r:id="rId29"/>
    <p:sldId id="289" r:id="rId30"/>
    <p:sldId id="276" r:id="rId31"/>
    <p:sldId id="277" r:id="rId32"/>
    <p:sldId id="27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4" autoAdjust="0"/>
    <p:restoredTop sz="94660"/>
  </p:normalViewPr>
  <p:slideViewPr>
    <p:cSldViewPr snapToGrid="0" snapToObjects="1">
      <p:cViewPr>
        <p:scale>
          <a:sx n="66" d="100"/>
          <a:sy n="66" d="100"/>
        </p:scale>
        <p:origin x="-1184"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FF54E-1F89-974D-8354-46309870B3E3}"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37588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FF54E-1F89-974D-8354-46309870B3E3}"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80129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FF54E-1F89-974D-8354-46309870B3E3}"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148820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551738" cy="827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63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C031CB-3360-7642-B87B-B0066F8ADE30}" type="slidenum">
              <a:rPr lang="en-US"/>
              <a:pPr/>
              <a:t>‹#›</a:t>
            </a:fld>
            <a:endParaRPr lang="en-US"/>
          </a:p>
        </p:txBody>
      </p:sp>
    </p:spTree>
    <p:extLst>
      <p:ext uri="{BB962C8B-B14F-4D97-AF65-F5344CB8AC3E}">
        <p14:creationId xmlns:p14="http://schemas.microsoft.com/office/powerpoint/2010/main" val="397489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FF54E-1F89-974D-8354-46309870B3E3}"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137590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FF54E-1F89-974D-8354-46309870B3E3}"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132744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3FF54E-1F89-974D-8354-46309870B3E3}"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278062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FF54E-1F89-974D-8354-46309870B3E3}" type="datetimeFigureOut">
              <a:rPr lang="en-US" smtClean="0"/>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299044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FF54E-1F89-974D-8354-46309870B3E3}" type="datetimeFigureOut">
              <a:rPr lang="en-US" smtClean="0"/>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193254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FF54E-1F89-974D-8354-46309870B3E3}" type="datetimeFigureOut">
              <a:rPr lang="en-US" smtClean="0"/>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127881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FF54E-1F89-974D-8354-46309870B3E3}"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157828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FF54E-1F89-974D-8354-46309870B3E3}"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BE5DC-0174-5F43-9739-371A8F14F225}" type="slidenum">
              <a:rPr lang="en-US" smtClean="0"/>
              <a:t>‹#›</a:t>
            </a:fld>
            <a:endParaRPr lang="en-US"/>
          </a:p>
        </p:txBody>
      </p:sp>
    </p:spTree>
    <p:extLst>
      <p:ext uri="{BB962C8B-B14F-4D97-AF65-F5344CB8AC3E}">
        <p14:creationId xmlns:p14="http://schemas.microsoft.com/office/powerpoint/2010/main" val="42689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FF54E-1F89-974D-8354-46309870B3E3}" type="datetimeFigureOut">
              <a:rPr lang="en-US" smtClean="0"/>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BE5DC-0174-5F43-9739-371A8F14F225}" type="slidenum">
              <a:rPr lang="en-US" smtClean="0"/>
              <a:t>‹#›</a:t>
            </a:fld>
            <a:endParaRPr lang="en-US"/>
          </a:p>
        </p:txBody>
      </p:sp>
    </p:spTree>
    <p:extLst>
      <p:ext uri="{BB962C8B-B14F-4D97-AF65-F5344CB8AC3E}">
        <p14:creationId xmlns:p14="http://schemas.microsoft.com/office/powerpoint/2010/main" val="2282345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youtube.com/watch?v=IKqXu-5jw60" TargetMode="External"/><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13492" y="2449587"/>
            <a:ext cx="3596206" cy="2873225"/>
          </a:xfrm>
          <a:prstGeom prst="rect">
            <a:avLst/>
          </a:prstGeom>
        </p:spPr>
      </p:pic>
      <p:pic>
        <p:nvPicPr>
          <p:cNvPr id="6" name="Picture 5"/>
          <p:cNvPicPr>
            <a:picLocks noChangeAspect="1"/>
          </p:cNvPicPr>
          <p:nvPr/>
        </p:nvPicPr>
        <p:blipFill>
          <a:blip r:embed="rId3"/>
          <a:stretch>
            <a:fillRect/>
          </a:stretch>
        </p:blipFill>
        <p:spPr>
          <a:xfrm>
            <a:off x="4272006" y="1761793"/>
            <a:ext cx="4186194" cy="4570339"/>
          </a:xfrm>
          <a:prstGeom prst="rect">
            <a:avLst/>
          </a:prstGeom>
        </p:spPr>
      </p:pic>
      <p:sp>
        <p:nvSpPr>
          <p:cNvPr id="2" name="Title 1"/>
          <p:cNvSpPr>
            <a:spLocks noGrp="1"/>
          </p:cNvSpPr>
          <p:nvPr>
            <p:ph type="ctrTitle"/>
          </p:nvPr>
        </p:nvSpPr>
        <p:spPr>
          <a:xfrm>
            <a:off x="685800" y="302267"/>
            <a:ext cx="7772400" cy="1470025"/>
          </a:xfrm>
        </p:spPr>
        <p:txBody>
          <a:bodyPr/>
          <a:lstStyle/>
          <a:p>
            <a:r>
              <a:rPr lang="en-US" dirty="0" smtClean="0"/>
              <a:t>Canada and in a Cold War World</a:t>
            </a:r>
            <a:endParaRPr lang="en-US" dirty="0"/>
          </a:p>
        </p:txBody>
      </p:sp>
    </p:spTree>
    <p:extLst>
      <p:ext uri="{BB962C8B-B14F-4D97-AF65-F5344CB8AC3E}">
        <p14:creationId xmlns:p14="http://schemas.microsoft.com/office/powerpoint/2010/main" val="23607648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Conflict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World War II left the Asian country of Korea divided.</a:t>
            </a:r>
          </a:p>
          <a:p>
            <a:pPr lvl="1"/>
            <a:r>
              <a:rPr lang="en-US" dirty="0" smtClean="0"/>
              <a:t>north </a:t>
            </a:r>
            <a:r>
              <a:rPr lang="en-US" dirty="0"/>
              <a:t>was a communist state, supported by the USSR and communist China.</a:t>
            </a:r>
          </a:p>
          <a:p>
            <a:pPr lvl="1"/>
            <a:r>
              <a:rPr lang="en-US" dirty="0" smtClean="0"/>
              <a:t>south </a:t>
            </a:r>
            <a:r>
              <a:rPr lang="en-US" dirty="0"/>
              <a:t>was a fragile democracy backed by the United States</a:t>
            </a:r>
            <a:r>
              <a:rPr lang="en-US" dirty="0" smtClean="0"/>
              <a:t>.</a:t>
            </a:r>
            <a:endParaRPr lang="en-US" dirty="0"/>
          </a:p>
          <a:p>
            <a:pPr lvl="0"/>
            <a:r>
              <a:rPr lang="en-US" dirty="0"/>
              <a:t>1950 – war broke out as North Korea tried to invade South Korea</a:t>
            </a:r>
            <a:r>
              <a:rPr lang="en-US" dirty="0" smtClean="0"/>
              <a:t>.</a:t>
            </a:r>
            <a:endParaRPr lang="en-US" dirty="0"/>
          </a:p>
          <a:p>
            <a:pPr lvl="0"/>
            <a:r>
              <a:rPr lang="en-US" dirty="0"/>
              <a:t>A UN force, mostly Americans, tried to force the invaders to retreat; Canada sent thousands of troops and 3 naval destroyers to Korea</a:t>
            </a:r>
            <a:r>
              <a:rPr lang="en-US" dirty="0" smtClean="0"/>
              <a:t>.</a:t>
            </a:r>
            <a:endParaRPr lang="en-US" dirty="0"/>
          </a:p>
          <a:p>
            <a:pPr lvl="0"/>
            <a:r>
              <a:rPr lang="en-US" dirty="0"/>
              <a:t>At </a:t>
            </a:r>
            <a:r>
              <a:rPr lang="en-US" dirty="0" smtClean="0"/>
              <a:t>UN, </a:t>
            </a:r>
            <a:r>
              <a:rPr lang="en-US" b="1" dirty="0"/>
              <a:t>Lester Pearson</a:t>
            </a:r>
            <a:r>
              <a:rPr lang="en-US" dirty="0"/>
              <a:t>, Canada’s Minister of External Affairs, urged all sides to agree to a ceasefire</a:t>
            </a:r>
            <a:r>
              <a:rPr lang="en-US" dirty="0" smtClean="0"/>
              <a:t>.</a:t>
            </a:r>
            <a:endParaRPr lang="en-US" dirty="0"/>
          </a:p>
          <a:p>
            <a:pPr lvl="0"/>
            <a:r>
              <a:rPr lang="en-US" dirty="0" smtClean="0"/>
              <a:t>U.S</a:t>
            </a:r>
            <a:r>
              <a:rPr lang="en-US" dirty="0"/>
              <a:t>. considered using the atomic </a:t>
            </a:r>
            <a:r>
              <a:rPr lang="en-US" dirty="0" smtClean="0"/>
              <a:t>bomb; ceasefire reached </a:t>
            </a:r>
            <a:r>
              <a:rPr lang="en-US" dirty="0"/>
              <a:t>in 1953.</a:t>
            </a:r>
          </a:p>
          <a:p>
            <a:endParaRPr lang="en-US" dirty="0"/>
          </a:p>
        </p:txBody>
      </p:sp>
    </p:spTree>
    <p:extLst>
      <p:ext uri="{BB962C8B-B14F-4D97-AF65-F5344CB8AC3E}">
        <p14:creationId xmlns:p14="http://schemas.microsoft.com/office/powerpoint/2010/main" val="1694735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Suez Canal</a:t>
            </a:r>
            <a:endParaRPr lang="en-US" dirty="0"/>
          </a:p>
        </p:txBody>
      </p:sp>
      <p:pic>
        <p:nvPicPr>
          <p:cNvPr id="4" name="Content Placeholder 3" descr="Screen Shot 2013-03-03 at 8.16.24 AM.png"/>
          <p:cNvPicPr>
            <a:picLocks noGrp="1" noChangeAspect="1"/>
          </p:cNvPicPr>
          <p:nvPr>
            <p:ph idx="1"/>
          </p:nvPr>
        </p:nvPicPr>
        <p:blipFill>
          <a:blip r:embed="rId2">
            <a:extLst>
              <a:ext uri="{28A0092B-C50C-407E-A947-70E740481C1C}">
                <a14:useLocalDpi xmlns:a14="http://schemas.microsoft.com/office/drawing/2010/main" val="0"/>
              </a:ext>
            </a:extLst>
          </a:blip>
          <a:srcRect t="2649" b="2649"/>
          <a:stretch>
            <a:fillRect/>
          </a:stretch>
        </p:blipFill>
        <p:spPr>
          <a:xfrm>
            <a:off x="1712396" y="2290510"/>
            <a:ext cx="6974403" cy="3835653"/>
          </a:xfrm>
        </p:spPr>
      </p:pic>
      <p:sp>
        <p:nvSpPr>
          <p:cNvPr id="5" name="TextBox 4"/>
          <p:cNvSpPr txBox="1"/>
          <p:nvPr/>
        </p:nvSpPr>
        <p:spPr>
          <a:xfrm>
            <a:off x="750375" y="1348121"/>
            <a:ext cx="7003506" cy="923330"/>
          </a:xfrm>
          <a:prstGeom prst="rect">
            <a:avLst/>
          </a:prstGeom>
          <a:noFill/>
        </p:spPr>
        <p:txBody>
          <a:bodyPr wrap="square" rtlCol="0">
            <a:spAutoFit/>
          </a:bodyPr>
          <a:lstStyle/>
          <a:p>
            <a:pPr lvl="0"/>
            <a:r>
              <a:rPr lang="en-US" dirty="0"/>
              <a:t>Suez Canal links the Mediterranean and Red Seas, and provides the shortest sea route from Europe to the Indian Ocean.  It was privately owned by British and French investors.</a:t>
            </a:r>
          </a:p>
        </p:txBody>
      </p:sp>
    </p:spTree>
    <p:extLst>
      <p:ext uri="{BB962C8B-B14F-4D97-AF65-F5344CB8AC3E}">
        <p14:creationId xmlns:p14="http://schemas.microsoft.com/office/powerpoint/2010/main" val="20528276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Suez Crisis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1956 </a:t>
            </a:r>
            <a:r>
              <a:rPr lang="en-US" dirty="0"/>
              <a:t>– Egypt’s president, </a:t>
            </a:r>
            <a:r>
              <a:rPr lang="en-US" dirty="0" err="1"/>
              <a:t>Gamal</a:t>
            </a:r>
            <a:r>
              <a:rPr lang="en-US" dirty="0"/>
              <a:t> Abdel Nasser, on behalf of the Egyptian government took over the canal</a:t>
            </a:r>
            <a:r>
              <a:rPr lang="en-US" dirty="0" smtClean="0"/>
              <a:t>.</a:t>
            </a:r>
            <a:endParaRPr lang="en-US" dirty="0"/>
          </a:p>
          <a:p>
            <a:pPr lvl="0"/>
            <a:r>
              <a:rPr lang="en-US" dirty="0"/>
              <a:t>The </a:t>
            </a:r>
            <a:r>
              <a:rPr lang="en-US" dirty="0" err="1"/>
              <a:t>neighbouring</a:t>
            </a:r>
            <a:r>
              <a:rPr lang="en-US" dirty="0"/>
              <a:t> state of Israel was frightened by what it saw as Egyptian aggression, as Egypt threatened to bar ships to and from Israel from using the canal</a:t>
            </a:r>
            <a:r>
              <a:rPr lang="en-US" dirty="0" smtClean="0"/>
              <a:t>.</a:t>
            </a:r>
            <a:endParaRPr lang="en-US" dirty="0"/>
          </a:p>
          <a:p>
            <a:pPr lvl="0"/>
            <a:r>
              <a:rPr lang="en-US" dirty="0"/>
              <a:t>Britain and France supported an Israeli invasion and, ignoring a UN Security Council resolution to end hostilities, they landed troops in the canal zone.</a:t>
            </a:r>
          </a:p>
          <a:p>
            <a:endParaRPr lang="en-US" dirty="0"/>
          </a:p>
        </p:txBody>
      </p:sp>
    </p:spTree>
    <p:extLst>
      <p:ext uri="{BB962C8B-B14F-4D97-AF65-F5344CB8AC3E}">
        <p14:creationId xmlns:p14="http://schemas.microsoft.com/office/powerpoint/2010/main" val="28880261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Suez Crisis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435033"/>
            <a:ext cx="8229600" cy="4908509"/>
          </a:xfrm>
        </p:spPr>
        <p:txBody>
          <a:bodyPr>
            <a:normAutofit fontScale="40000" lnSpcReduction="20000"/>
          </a:bodyPr>
          <a:lstStyle/>
          <a:p>
            <a:pPr lvl="0"/>
            <a:r>
              <a:rPr lang="en-US" sz="5300" dirty="0" smtClean="0"/>
              <a:t>Soviet </a:t>
            </a:r>
            <a:r>
              <a:rPr lang="en-US" sz="5300" dirty="0"/>
              <a:t>Union immediately offered Egypt financial aid and missiles</a:t>
            </a:r>
            <a:r>
              <a:rPr lang="en-US" sz="5300" dirty="0" smtClean="0"/>
              <a:t>.</a:t>
            </a:r>
            <a:endParaRPr lang="en-US" sz="5300" dirty="0"/>
          </a:p>
          <a:p>
            <a:pPr lvl="0"/>
            <a:r>
              <a:rPr lang="en-US" sz="5300" dirty="0"/>
              <a:t>The U.S. was angry at its allies, Britain, France, and Israel, who had not consulted the U.S. government before attacking Egypt, but the U.S. still threatened retaliation against any Soviet involvement</a:t>
            </a:r>
            <a:r>
              <a:rPr lang="en-US" sz="5300" dirty="0" smtClean="0"/>
              <a:t>.</a:t>
            </a:r>
            <a:endParaRPr lang="en-US" sz="5300" dirty="0"/>
          </a:p>
          <a:p>
            <a:pPr lvl="0"/>
            <a:r>
              <a:rPr lang="en-US" sz="5300" dirty="0" smtClean="0"/>
              <a:t>Conservative </a:t>
            </a:r>
            <a:r>
              <a:rPr lang="en-US" sz="5300" dirty="0"/>
              <a:t>Party </a:t>
            </a:r>
            <a:r>
              <a:rPr lang="en-US" sz="5300" dirty="0" smtClean="0"/>
              <a:t>&amp; many </a:t>
            </a:r>
            <a:r>
              <a:rPr lang="en-US" sz="5300" dirty="0"/>
              <a:t>other </a:t>
            </a:r>
            <a:r>
              <a:rPr lang="en-US" sz="5300" dirty="0" err="1" smtClean="0"/>
              <a:t>Cdns</a:t>
            </a:r>
            <a:r>
              <a:rPr lang="en-US" sz="5300" dirty="0" smtClean="0"/>
              <a:t> felt </a:t>
            </a:r>
            <a:r>
              <a:rPr lang="en-US" sz="5300" dirty="0"/>
              <a:t>duty to support Britain</a:t>
            </a:r>
            <a:r>
              <a:rPr lang="en-US" sz="5300" dirty="0" smtClean="0"/>
              <a:t>.</a:t>
            </a:r>
            <a:endParaRPr lang="en-US" sz="5300" dirty="0"/>
          </a:p>
          <a:p>
            <a:pPr lvl="0"/>
            <a:r>
              <a:rPr lang="en-US" sz="5300" dirty="0" smtClean="0"/>
              <a:t>Lib PM Louis </a:t>
            </a:r>
            <a:r>
              <a:rPr lang="en-US" sz="5300" dirty="0"/>
              <a:t>St. Laurent denounced the British and French intervention and refused to support them</a:t>
            </a:r>
            <a:r>
              <a:rPr lang="en-US" sz="5300" dirty="0" smtClean="0"/>
              <a:t>.</a:t>
            </a:r>
            <a:endParaRPr lang="en-US" sz="5300" dirty="0"/>
          </a:p>
          <a:p>
            <a:pPr lvl="0"/>
            <a:r>
              <a:rPr lang="en-US" sz="5300" dirty="0"/>
              <a:t>Lester Pearson proposed that a United Nations Emergency Force be sent to the Suez Canal to separate and mediate between the rival </a:t>
            </a:r>
            <a:r>
              <a:rPr lang="en-US" sz="5300" dirty="0" smtClean="0"/>
              <a:t>armies.</a:t>
            </a:r>
          </a:p>
          <a:p>
            <a:pPr lvl="1"/>
            <a:r>
              <a:rPr lang="en-US" sz="5300" dirty="0" smtClean="0"/>
              <a:t>The </a:t>
            </a:r>
            <a:r>
              <a:rPr lang="en-US" sz="5300" dirty="0"/>
              <a:t>force, under the command of a Canadian general, was chosen from </a:t>
            </a:r>
            <a:r>
              <a:rPr lang="en-US" sz="5300" dirty="0" smtClean="0"/>
              <a:t>countries </a:t>
            </a:r>
            <a:r>
              <a:rPr lang="en-US" sz="5300" dirty="0"/>
              <a:t>not directly involved in the </a:t>
            </a:r>
            <a:r>
              <a:rPr lang="en-US" sz="5300" dirty="0" smtClean="0"/>
              <a:t>conflict.</a:t>
            </a:r>
          </a:p>
          <a:p>
            <a:pPr lvl="1"/>
            <a:r>
              <a:rPr lang="en-US" sz="5300" dirty="0" smtClean="0"/>
              <a:t>For </a:t>
            </a:r>
            <a:r>
              <a:rPr lang="en-US" sz="5300" dirty="0"/>
              <a:t>his efforts in defusing the crisis, Lester Pearson was awarded </a:t>
            </a:r>
            <a:r>
              <a:rPr lang="en-US" sz="5300" b="1" dirty="0" smtClean="0"/>
              <a:t>Nobel </a:t>
            </a:r>
            <a:r>
              <a:rPr lang="en-US" sz="5300" b="1" dirty="0"/>
              <a:t>Peace Prize</a:t>
            </a:r>
            <a:r>
              <a:rPr lang="en-US" sz="5300" dirty="0"/>
              <a:t>.</a:t>
            </a:r>
          </a:p>
          <a:p>
            <a:endParaRPr lang="en-US" dirty="0"/>
          </a:p>
        </p:txBody>
      </p:sp>
    </p:spTree>
    <p:extLst>
      <p:ext uri="{BB962C8B-B14F-4D97-AF65-F5344CB8AC3E}">
        <p14:creationId xmlns:p14="http://schemas.microsoft.com/office/powerpoint/2010/main" val="1261236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a:latin typeface="Arial" charset="0"/>
                <a:cs typeface="Arial" charset="0"/>
              </a:rPr>
              <a:t>The Vietnam War</a:t>
            </a:r>
          </a:p>
        </p:txBody>
      </p:sp>
      <p:sp>
        <p:nvSpPr>
          <p:cNvPr id="35843" name="Rectangle 3"/>
          <p:cNvSpPr>
            <a:spLocks noGrp="1" noChangeArrowheads="1"/>
          </p:cNvSpPr>
          <p:nvPr>
            <p:ph type="body" sz="half" idx="1"/>
          </p:nvPr>
        </p:nvSpPr>
        <p:spPr>
          <a:xfrm>
            <a:off x="274638" y="1376363"/>
            <a:ext cx="4248150" cy="4719637"/>
          </a:xfrm>
        </p:spPr>
        <p:txBody>
          <a:bodyPr/>
          <a:lstStyle/>
          <a:p>
            <a:pPr eaLnBrk="1" hangingPunct="1"/>
            <a:r>
              <a:rPr lang="en-CA" sz="2500" dirty="0">
                <a:latin typeface="Arial" charset="0"/>
                <a:cs typeface="Arial" charset="0"/>
              </a:rPr>
              <a:t>Canada did not participate in the </a:t>
            </a:r>
            <a:r>
              <a:rPr lang="en-CA" sz="2500" b="1" dirty="0">
                <a:latin typeface="Arial" charset="0"/>
                <a:cs typeface="Arial" charset="0"/>
              </a:rPr>
              <a:t>Vietnam War</a:t>
            </a:r>
            <a:r>
              <a:rPr lang="en-CA" sz="2500" dirty="0">
                <a:latin typeface="Arial" charset="0"/>
                <a:cs typeface="Arial" charset="0"/>
              </a:rPr>
              <a:t> although some Canadian weapons companies provided equipment to the U.S. military. </a:t>
            </a:r>
          </a:p>
          <a:p>
            <a:pPr eaLnBrk="1" hangingPunct="1"/>
            <a:r>
              <a:rPr lang="en-CA" sz="2500" dirty="0">
                <a:latin typeface="Arial" charset="0"/>
                <a:cs typeface="Arial" charset="0"/>
              </a:rPr>
              <a:t>Many Canadians were unimpressed with the killing of civilians by American troops.	</a:t>
            </a:r>
            <a:endParaRPr lang="en-US" sz="2500" dirty="0">
              <a:latin typeface="Arial" charset="0"/>
              <a:cs typeface="Arial" charset="0"/>
            </a:endParaRPr>
          </a:p>
        </p:txBody>
      </p:sp>
      <p:pic>
        <p:nvPicPr>
          <p:cNvPr id="35846" name="Picture 6" descr="Vietnam"/>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525" r="345" b="1711"/>
          <a:stretch>
            <a:fillRect/>
          </a:stretch>
        </p:blipFill>
        <p:spPr>
          <a:xfrm>
            <a:off x="4873625" y="1376363"/>
            <a:ext cx="3851275" cy="4719637"/>
          </a:xfrm>
          <a:noFill/>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863323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Vietnam was divided into 2: </a:t>
            </a:r>
          </a:p>
          <a:p>
            <a:pPr lvl="1"/>
            <a:r>
              <a:rPr lang="en-US" dirty="0" smtClean="0"/>
              <a:t> </a:t>
            </a:r>
            <a:r>
              <a:rPr lang="en-US" dirty="0"/>
              <a:t>north was communist-controlled.</a:t>
            </a:r>
          </a:p>
          <a:p>
            <a:pPr lvl="1"/>
            <a:r>
              <a:rPr lang="en-US" dirty="0" smtClean="0"/>
              <a:t> </a:t>
            </a:r>
            <a:r>
              <a:rPr lang="en-US" dirty="0"/>
              <a:t>government of the south, </a:t>
            </a:r>
            <a:r>
              <a:rPr lang="en-US" dirty="0" smtClean="0"/>
              <a:t>(more </a:t>
            </a:r>
            <a:r>
              <a:rPr lang="en-US" dirty="0"/>
              <a:t>a dictatorship than a </a:t>
            </a:r>
            <a:r>
              <a:rPr lang="en-US" dirty="0" smtClean="0"/>
              <a:t>democracy), </a:t>
            </a:r>
            <a:r>
              <a:rPr lang="en-US" dirty="0"/>
              <a:t>was supported by the United States</a:t>
            </a:r>
            <a:r>
              <a:rPr lang="en-US" dirty="0" smtClean="0"/>
              <a:t>.</a:t>
            </a:r>
            <a:endParaRPr lang="en-US" dirty="0"/>
          </a:p>
          <a:p>
            <a:pPr lvl="0"/>
            <a:r>
              <a:rPr lang="en-US" dirty="0" smtClean="0"/>
              <a:t>Americans </a:t>
            </a:r>
            <a:r>
              <a:rPr lang="en-US" dirty="0"/>
              <a:t>felt that if the south fell to communism, then other Asian states would fall, one after another, like a set of dominoes</a:t>
            </a:r>
            <a:r>
              <a:rPr lang="en-US" dirty="0" smtClean="0"/>
              <a:t>.</a:t>
            </a:r>
            <a:endParaRPr lang="en-US" dirty="0"/>
          </a:p>
          <a:p>
            <a:pPr lvl="0"/>
            <a:r>
              <a:rPr lang="en-US" dirty="0" smtClean="0"/>
              <a:t>by </a:t>
            </a:r>
            <a:r>
              <a:rPr lang="en-US" dirty="0"/>
              <a:t>the 1960s it was sending U.S. troops as well</a:t>
            </a:r>
            <a:r>
              <a:rPr lang="en-US" dirty="0" smtClean="0"/>
              <a:t>.</a:t>
            </a:r>
            <a:endParaRPr lang="en-US" dirty="0"/>
          </a:p>
          <a:p>
            <a:pPr lvl="0"/>
            <a:r>
              <a:rPr lang="en-US" dirty="0" smtClean="0"/>
              <a:t>By </a:t>
            </a:r>
            <a:r>
              <a:rPr lang="en-US" dirty="0"/>
              <a:t>1966, there were 190 000 U.S. soldiers in Vietnam, and </a:t>
            </a:r>
            <a:r>
              <a:rPr lang="en-US" dirty="0" smtClean="0"/>
              <a:t>number growing</a:t>
            </a:r>
            <a:r>
              <a:rPr lang="en-US" dirty="0"/>
              <a:t>.  </a:t>
            </a:r>
          </a:p>
          <a:p>
            <a:pPr lvl="0"/>
            <a:r>
              <a:rPr lang="en-US" dirty="0"/>
              <a:t>At the same time, the USSR and communist China supplied weapons and help to North Vietnam</a:t>
            </a:r>
            <a:r>
              <a:rPr lang="en-US" dirty="0" smtClean="0"/>
              <a:t>.</a:t>
            </a:r>
            <a:endParaRPr lang="en-US" dirty="0"/>
          </a:p>
        </p:txBody>
      </p:sp>
    </p:spTree>
    <p:extLst>
      <p:ext uri="{BB962C8B-B14F-4D97-AF65-F5344CB8AC3E}">
        <p14:creationId xmlns:p14="http://schemas.microsoft.com/office/powerpoint/2010/main" val="2591250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 (</a:t>
            </a:r>
            <a:r>
              <a:rPr lang="en-US" dirty="0" err="1" smtClean="0"/>
              <a:t>cont</a:t>
            </a:r>
            <a:r>
              <a:rPr lang="en-US" dirty="0" smtClean="0"/>
              <a:t>)</a:t>
            </a:r>
            <a:endParaRPr lang="en-US" dirty="0"/>
          </a:p>
        </p:txBody>
      </p:sp>
      <p:sp>
        <p:nvSpPr>
          <p:cNvPr id="3" name="Content Placeholder 2"/>
          <p:cNvSpPr>
            <a:spLocks noGrp="1"/>
          </p:cNvSpPr>
          <p:nvPr>
            <p:ph idx="1"/>
          </p:nvPr>
        </p:nvSpPr>
        <p:spPr>
          <a:xfrm>
            <a:off x="648561" y="1235049"/>
            <a:ext cx="3756980" cy="5282443"/>
          </a:xfrm>
        </p:spPr>
        <p:txBody>
          <a:bodyPr>
            <a:normAutofit fontScale="62500" lnSpcReduction="20000"/>
          </a:bodyPr>
          <a:lstStyle/>
          <a:p>
            <a:r>
              <a:rPr lang="en-US" sz="3000" dirty="0" smtClean="0"/>
              <a:t>first </a:t>
            </a:r>
            <a:r>
              <a:rPr lang="en-US" sz="3000" dirty="0"/>
              <a:t>war recorded by </a:t>
            </a:r>
            <a:r>
              <a:rPr lang="en-US" sz="3000" dirty="0" err="1" smtClean="0"/>
              <a:t>tv</a:t>
            </a:r>
            <a:r>
              <a:rPr lang="en-US" sz="3000" dirty="0" smtClean="0"/>
              <a:t> cameras - watched </a:t>
            </a:r>
            <a:r>
              <a:rPr lang="en-US" sz="3000" dirty="0"/>
              <a:t>Vietnamese villages being </a:t>
            </a:r>
            <a:r>
              <a:rPr lang="en-US" sz="3000" dirty="0" smtClean="0"/>
              <a:t>bombed - young </a:t>
            </a:r>
            <a:r>
              <a:rPr lang="en-US" sz="3000" dirty="0"/>
              <a:t>men returning home disabled or in body bags – </a:t>
            </a:r>
            <a:r>
              <a:rPr lang="en-US" sz="3000" dirty="0" smtClean="0"/>
              <a:t>began </a:t>
            </a:r>
            <a:r>
              <a:rPr lang="en-US" sz="3000" dirty="0"/>
              <a:t>questioning </a:t>
            </a:r>
            <a:r>
              <a:rPr lang="en-US" sz="3000" dirty="0" smtClean="0"/>
              <a:t>American involvement</a:t>
            </a:r>
          </a:p>
          <a:p>
            <a:pPr lvl="0"/>
            <a:r>
              <a:rPr lang="en-US" sz="3000" dirty="0" smtClean="0"/>
              <a:t>1969 </a:t>
            </a:r>
            <a:r>
              <a:rPr lang="en-US" sz="3000" dirty="0"/>
              <a:t>– </a:t>
            </a:r>
            <a:r>
              <a:rPr lang="en-US" sz="3000" dirty="0" smtClean="0"/>
              <a:t>new </a:t>
            </a:r>
            <a:r>
              <a:rPr lang="en-US" sz="3000" dirty="0" err="1"/>
              <a:t>P</a:t>
            </a:r>
            <a:r>
              <a:rPr lang="en-US" sz="3000" dirty="0" err="1" smtClean="0"/>
              <a:t>res</a:t>
            </a:r>
            <a:r>
              <a:rPr lang="en-US" sz="3000" dirty="0" smtClean="0"/>
              <a:t> Nixon</a:t>
            </a:r>
            <a:r>
              <a:rPr lang="en-US" sz="3000" dirty="0"/>
              <a:t>, pledged to pull U.S. troops out of </a:t>
            </a:r>
            <a:r>
              <a:rPr lang="en-US" sz="3000" dirty="0" smtClean="0"/>
              <a:t>SE Asia</a:t>
            </a:r>
            <a:r>
              <a:rPr lang="en-US" sz="3000" dirty="0"/>
              <a:t> </a:t>
            </a:r>
            <a:r>
              <a:rPr lang="en-US" sz="3000" dirty="0" smtClean="0"/>
              <a:t>– last </a:t>
            </a:r>
            <a:r>
              <a:rPr lang="en-US" sz="3000" dirty="0"/>
              <a:t>left </a:t>
            </a:r>
            <a:r>
              <a:rPr lang="en-US" sz="3000" dirty="0" smtClean="0"/>
              <a:t>S. Vietnam </a:t>
            </a:r>
            <a:r>
              <a:rPr lang="en-US" sz="3000" dirty="0"/>
              <a:t>in 1973</a:t>
            </a:r>
            <a:r>
              <a:rPr lang="en-US" sz="3000" dirty="0" smtClean="0"/>
              <a:t>.</a:t>
            </a:r>
            <a:endParaRPr lang="en-US" sz="3000" dirty="0"/>
          </a:p>
          <a:p>
            <a:pPr lvl="0"/>
            <a:r>
              <a:rPr lang="en-US" sz="3000" dirty="0"/>
              <a:t>Less than 2 years later, a North </a:t>
            </a:r>
            <a:r>
              <a:rPr lang="en-US" sz="3000" dirty="0" smtClean="0"/>
              <a:t>Vietnamese </a:t>
            </a:r>
            <a:r>
              <a:rPr lang="en-US" sz="3000" dirty="0"/>
              <a:t>crushed the South Vietnamese army.  Vietnam was unified under communist rule</a:t>
            </a:r>
            <a:r>
              <a:rPr lang="en-US" sz="3000" dirty="0" smtClean="0"/>
              <a:t>.</a:t>
            </a:r>
            <a:endParaRPr lang="en-US" sz="3000" dirty="0"/>
          </a:p>
          <a:p>
            <a:pPr lvl="0"/>
            <a:r>
              <a:rPr lang="en-US" sz="3000" dirty="0"/>
              <a:t>Many anti-communist Vietnamese fled </a:t>
            </a:r>
            <a:r>
              <a:rPr lang="en-US" sz="3000" dirty="0" smtClean="0"/>
              <a:t>in </a:t>
            </a:r>
            <a:r>
              <a:rPr lang="en-US" sz="3000" dirty="0"/>
              <a:t>crowded boats and made their way to refugee camps in Malaysia and Hong Kong, where they applied for refugee status.  </a:t>
            </a:r>
            <a:r>
              <a:rPr lang="en-US" sz="3000" dirty="0" smtClean="0"/>
              <a:t>-1000’s </a:t>
            </a:r>
            <a:r>
              <a:rPr lang="en-US" sz="3000" dirty="0"/>
              <a:t>accepted in Canada.</a:t>
            </a:r>
          </a:p>
          <a:p>
            <a:endParaRPr lang="en-US" dirty="0"/>
          </a:p>
        </p:txBody>
      </p:sp>
      <p:pic>
        <p:nvPicPr>
          <p:cNvPr id="5" name="Picture 4"/>
          <p:cNvPicPr>
            <a:picLocks noChangeAspect="1"/>
          </p:cNvPicPr>
          <p:nvPr/>
        </p:nvPicPr>
        <p:blipFill>
          <a:blip r:embed="rId2"/>
          <a:stretch>
            <a:fillRect/>
          </a:stretch>
        </p:blipFill>
        <p:spPr>
          <a:xfrm>
            <a:off x="4389663" y="1235049"/>
            <a:ext cx="4297137" cy="5245100"/>
          </a:xfrm>
          <a:prstGeom prst="rect">
            <a:avLst/>
          </a:prstGeom>
        </p:spPr>
      </p:pic>
    </p:spTree>
    <p:extLst>
      <p:ext uri="{BB962C8B-B14F-4D97-AF65-F5344CB8AC3E}">
        <p14:creationId xmlns:p14="http://schemas.microsoft.com/office/powerpoint/2010/main" val="20711231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Canada’s Reaction to the War</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 </a:t>
            </a:r>
            <a:r>
              <a:rPr lang="en-US" dirty="0" smtClean="0"/>
              <a:t>Canadians </a:t>
            </a:r>
            <a:r>
              <a:rPr lang="en-US" dirty="0"/>
              <a:t>were at first divided over the war in Vietnam.</a:t>
            </a:r>
          </a:p>
          <a:p>
            <a:pPr lvl="1"/>
            <a:r>
              <a:rPr lang="en-US" dirty="0"/>
              <a:t>Canadian firms sold goods such as berets, boots, airplane engines, and explosives </a:t>
            </a:r>
            <a:r>
              <a:rPr lang="en-US" dirty="0" smtClean="0"/>
              <a:t>to </a:t>
            </a:r>
            <a:r>
              <a:rPr lang="en-US" dirty="0"/>
              <a:t>U.S. </a:t>
            </a:r>
            <a:r>
              <a:rPr lang="en-US" dirty="0" err="1"/>
              <a:t>Defence</a:t>
            </a:r>
            <a:r>
              <a:rPr lang="en-US" dirty="0"/>
              <a:t> Department.</a:t>
            </a:r>
          </a:p>
          <a:p>
            <a:pPr lvl="1"/>
            <a:r>
              <a:rPr lang="en-US" dirty="0" smtClean="0"/>
              <a:t>Most </a:t>
            </a:r>
            <a:r>
              <a:rPr lang="en-US" dirty="0"/>
              <a:t>saw communism as a real threat to Western security.</a:t>
            </a:r>
          </a:p>
          <a:p>
            <a:pPr lvl="1"/>
            <a:r>
              <a:rPr lang="en-US" dirty="0"/>
              <a:t>But </a:t>
            </a:r>
            <a:r>
              <a:rPr lang="en-US" dirty="0" smtClean="0"/>
              <a:t>not </a:t>
            </a:r>
            <a:r>
              <a:rPr lang="en-US" dirty="0"/>
              <a:t>sure </a:t>
            </a:r>
            <a:r>
              <a:rPr lang="en-US" dirty="0" smtClean="0"/>
              <a:t>peasants </a:t>
            </a:r>
            <a:r>
              <a:rPr lang="en-US" dirty="0"/>
              <a:t>of Vietnam were “</a:t>
            </a:r>
            <a:r>
              <a:rPr lang="en-US" i="1" dirty="0"/>
              <a:t>better dead than </a:t>
            </a:r>
            <a:r>
              <a:rPr lang="en-US" i="1" dirty="0" smtClean="0"/>
              <a:t>Red</a:t>
            </a:r>
            <a:r>
              <a:rPr lang="en-US" dirty="0" smtClean="0"/>
              <a:t>.”</a:t>
            </a:r>
            <a:endParaRPr lang="en-US" dirty="0"/>
          </a:p>
          <a:p>
            <a:pPr lvl="0"/>
            <a:r>
              <a:rPr lang="en-US" dirty="0"/>
              <a:t>1965 – </a:t>
            </a:r>
            <a:r>
              <a:rPr lang="en-US" dirty="0" smtClean="0"/>
              <a:t>PM </a:t>
            </a:r>
            <a:r>
              <a:rPr lang="en-US" dirty="0"/>
              <a:t>Pearson criticized </a:t>
            </a:r>
            <a:r>
              <a:rPr lang="en-US" b="1" dirty="0"/>
              <a:t>Operation Rolling Thunder</a:t>
            </a:r>
            <a:r>
              <a:rPr lang="en-US" dirty="0"/>
              <a:t> – </a:t>
            </a:r>
            <a:r>
              <a:rPr lang="en-US" dirty="0" smtClean="0"/>
              <a:t> </a:t>
            </a:r>
            <a:r>
              <a:rPr lang="en-US" dirty="0"/>
              <a:t>U.S. bombing campaign of North Vietnam – in a speech at a university in </a:t>
            </a:r>
            <a:r>
              <a:rPr lang="en-US" dirty="0" smtClean="0"/>
              <a:t>Philadelphia</a:t>
            </a:r>
            <a:r>
              <a:rPr lang="en-US" dirty="0"/>
              <a:t> </a:t>
            </a:r>
            <a:r>
              <a:rPr lang="en-US" dirty="0" smtClean="0"/>
              <a:t>- </a:t>
            </a:r>
            <a:r>
              <a:rPr lang="en-US" dirty="0"/>
              <a:t>then appeared at the White House the next day to confront a livid Johnson. </a:t>
            </a:r>
            <a:endParaRPr lang="en-US" dirty="0" smtClean="0"/>
          </a:p>
          <a:p>
            <a:pPr lvl="1"/>
            <a:r>
              <a:rPr lang="en-US" dirty="0"/>
              <a:t>According </a:t>
            </a:r>
            <a:r>
              <a:rPr lang="en-US" dirty="0" smtClean="0"/>
              <a:t>to Lawrence Martin in </a:t>
            </a:r>
            <a:r>
              <a:rPr lang="en-US" dirty="0"/>
              <a:t>his book </a:t>
            </a:r>
            <a:r>
              <a:rPr lang="en-US" i="1" dirty="0"/>
              <a:t>The Presidents and the Prime Ministers</a:t>
            </a:r>
            <a:r>
              <a:rPr lang="en-US" dirty="0"/>
              <a:t>, author </a:t>
            </a:r>
            <a:r>
              <a:rPr lang="en-US" dirty="0" smtClean="0"/>
              <a:t>Lawrence, LBJ </a:t>
            </a:r>
            <a:r>
              <a:rPr lang="en-US" dirty="0"/>
              <a:t>grabbed Pearson by the shirt collar, lifted the prime minister off the floor and shouted, "You pissed on my rug!"</a:t>
            </a:r>
          </a:p>
        </p:txBody>
      </p:sp>
    </p:spTree>
    <p:extLst>
      <p:ext uri="{BB962C8B-B14F-4D97-AF65-F5344CB8AC3E}">
        <p14:creationId xmlns:p14="http://schemas.microsoft.com/office/powerpoint/2010/main" val="7185606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dirty="0">
                <a:latin typeface="Arial" charset="0"/>
                <a:cs typeface="Arial" charset="0"/>
              </a:rPr>
              <a:t>Towards a More Independent </a:t>
            </a:r>
            <a:r>
              <a:rPr lang="en-US" sz="3200" dirty="0" err="1">
                <a:latin typeface="Arial" charset="0"/>
                <a:cs typeface="Arial" charset="0"/>
              </a:rPr>
              <a:t>Defence</a:t>
            </a:r>
            <a:r>
              <a:rPr lang="en-US" sz="3200" dirty="0">
                <a:latin typeface="Arial" charset="0"/>
                <a:cs typeface="Arial" charset="0"/>
              </a:rPr>
              <a:t> Policy</a:t>
            </a:r>
          </a:p>
        </p:txBody>
      </p:sp>
      <p:sp>
        <p:nvSpPr>
          <p:cNvPr id="20483" name="Rectangle 3"/>
          <p:cNvSpPr>
            <a:spLocks noGrp="1" noChangeArrowheads="1"/>
          </p:cNvSpPr>
          <p:nvPr>
            <p:ph type="body" idx="1"/>
          </p:nvPr>
        </p:nvSpPr>
        <p:spPr/>
        <p:txBody>
          <a:bodyPr/>
          <a:lstStyle/>
          <a:p>
            <a:pPr eaLnBrk="1" hangingPunct="1"/>
            <a:r>
              <a:rPr lang="en-CA" dirty="0">
                <a:latin typeface="Arial" charset="0"/>
                <a:cs typeface="Arial" charset="0"/>
              </a:rPr>
              <a:t>Military apprehension would lead Canada to closer ties with the U.S.A (and decreasing association with Great Britain). </a:t>
            </a:r>
          </a:p>
          <a:p>
            <a:pPr eaLnBrk="1" hangingPunct="1"/>
            <a:r>
              <a:rPr lang="en-CA" dirty="0">
                <a:latin typeface="Arial" charset="0"/>
                <a:cs typeface="Arial" charset="0"/>
              </a:rPr>
              <a:t>Canada would commit to the </a:t>
            </a:r>
            <a:r>
              <a:rPr lang="en-CA" b="1" dirty="0">
                <a:latin typeface="Arial" charset="0"/>
                <a:cs typeface="Arial" charset="0"/>
              </a:rPr>
              <a:t>N.O.R.A.D</a:t>
            </a:r>
            <a:r>
              <a:rPr lang="en-CA" dirty="0">
                <a:latin typeface="Arial" charset="0"/>
                <a:cs typeface="Arial" charset="0"/>
              </a:rPr>
              <a:t> agreement in </a:t>
            </a:r>
            <a:r>
              <a:rPr lang="en-CA" b="1" dirty="0">
                <a:latin typeface="Arial" charset="0"/>
                <a:cs typeface="Arial" charset="0"/>
              </a:rPr>
              <a:t>1957</a:t>
            </a:r>
            <a:r>
              <a:rPr lang="en-CA" dirty="0">
                <a:latin typeface="Arial" charset="0"/>
                <a:cs typeface="Arial" charset="0"/>
              </a:rPr>
              <a:t>, a combined defensive effort of North America by combined Canadian and American efforts (mostly American). </a:t>
            </a:r>
            <a:endParaRPr lang="en-US" dirty="0">
              <a:latin typeface="Arial" charset="0"/>
              <a:cs typeface="Arial" charset="0"/>
            </a:endParaRPr>
          </a:p>
        </p:txBody>
      </p:sp>
    </p:spTree>
    <p:extLst>
      <p:ext uri="{BB962C8B-B14F-4D97-AF65-F5344CB8AC3E}">
        <p14:creationId xmlns:p14="http://schemas.microsoft.com/office/powerpoint/2010/main" val="27922200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Arial" charset="0"/>
                <a:cs typeface="Arial" charset="0"/>
              </a:rPr>
              <a:t>NORAD Headquarters Colorado</a:t>
            </a:r>
          </a:p>
        </p:txBody>
      </p:sp>
      <p:pic>
        <p:nvPicPr>
          <p:cNvPr id="22531" name="Picture 3" descr="nor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341438"/>
            <a:ext cx="684053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535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403350" y="26035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a:effectLst>
                  <a:outerShdw blurRad="38100" dist="38100" dir="2700000" algn="tl">
                    <a:srgbClr val="DDDDDD"/>
                  </a:outerShdw>
                </a:effectLst>
              </a:rPr>
              <a:t>The Ideological Struggle</a:t>
            </a:r>
          </a:p>
        </p:txBody>
      </p:sp>
      <p:sp>
        <p:nvSpPr>
          <p:cNvPr id="90115" name="Text Box 3"/>
          <p:cNvSpPr txBox="1">
            <a:spLocks noChangeArrowheads="1"/>
          </p:cNvSpPr>
          <p:nvPr/>
        </p:nvSpPr>
        <p:spPr bwMode="auto">
          <a:xfrm>
            <a:off x="1905000" y="1066800"/>
            <a:ext cx="2133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1">
                <a:solidFill>
                  <a:srgbClr val="FF0000"/>
                </a:solidFill>
                <a:latin typeface="Comic Sans MS" charset="0"/>
              </a:rPr>
              <a:t>Soviet &amp; Eastern Bloc Nations</a:t>
            </a:r>
            <a:br>
              <a:rPr lang="en-US" sz="2000" b="1">
                <a:solidFill>
                  <a:srgbClr val="FF0000"/>
                </a:solidFill>
                <a:latin typeface="Comic Sans MS" charset="0"/>
              </a:rPr>
            </a:br>
            <a:r>
              <a:rPr lang="en-US" sz="2000" b="1">
                <a:solidFill>
                  <a:srgbClr val="FF0000"/>
                </a:solidFill>
                <a:latin typeface="Comic Sans MS" charset="0"/>
              </a:rPr>
              <a:t>[</a:t>
            </a:r>
            <a:r>
              <a:rPr lang="ja-JP" altLang="en-US" sz="2000" b="1">
                <a:solidFill>
                  <a:srgbClr val="FF0000"/>
                </a:solidFill>
                <a:latin typeface="Arial"/>
              </a:rPr>
              <a:t>“</a:t>
            </a:r>
            <a:r>
              <a:rPr lang="en-US" sz="2000" b="1">
                <a:solidFill>
                  <a:srgbClr val="FF0000"/>
                </a:solidFill>
                <a:latin typeface="Comic Sans MS" charset="0"/>
              </a:rPr>
              <a:t>Iron Curtain</a:t>
            </a:r>
            <a:r>
              <a:rPr lang="ja-JP" altLang="en-US" sz="2000" b="1">
                <a:solidFill>
                  <a:srgbClr val="FF0000"/>
                </a:solidFill>
                <a:latin typeface="Arial"/>
              </a:rPr>
              <a:t>”</a:t>
            </a:r>
            <a:r>
              <a:rPr lang="en-US" sz="2000" b="1">
                <a:solidFill>
                  <a:srgbClr val="FF0000"/>
                </a:solidFill>
                <a:latin typeface="Comic Sans MS" charset="0"/>
              </a:rPr>
              <a:t>]</a:t>
            </a:r>
          </a:p>
        </p:txBody>
      </p:sp>
      <p:sp>
        <p:nvSpPr>
          <p:cNvPr id="90116" name="Text Box 4"/>
          <p:cNvSpPr txBox="1">
            <a:spLocks noChangeArrowheads="1"/>
          </p:cNvSpPr>
          <p:nvPr/>
        </p:nvSpPr>
        <p:spPr bwMode="auto">
          <a:xfrm>
            <a:off x="6629400" y="1143000"/>
            <a:ext cx="2057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1">
                <a:solidFill>
                  <a:schemeClr val="accent2"/>
                </a:solidFill>
                <a:latin typeface="Comic Sans MS" charset="0"/>
              </a:rPr>
              <a:t>US &amp; the </a:t>
            </a:r>
            <a:br>
              <a:rPr lang="en-US" sz="2000" b="1">
                <a:solidFill>
                  <a:schemeClr val="accent2"/>
                </a:solidFill>
                <a:latin typeface="Comic Sans MS" charset="0"/>
              </a:rPr>
            </a:br>
            <a:r>
              <a:rPr lang="en-US" sz="2000" b="1">
                <a:solidFill>
                  <a:schemeClr val="accent2"/>
                </a:solidFill>
                <a:latin typeface="Comic Sans MS" charset="0"/>
              </a:rPr>
              <a:t>Western Democracies</a:t>
            </a:r>
          </a:p>
        </p:txBody>
      </p:sp>
      <p:sp>
        <p:nvSpPr>
          <p:cNvPr id="90117" name="AutoShape 5"/>
          <p:cNvSpPr>
            <a:spLocks noChangeArrowheads="1"/>
          </p:cNvSpPr>
          <p:nvPr/>
        </p:nvSpPr>
        <p:spPr bwMode="auto">
          <a:xfrm rot="4163949">
            <a:off x="4802981" y="1069182"/>
            <a:ext cx="985837" cy="1143000"/>
          </a:xfrm>
          <a:prstGeom prst="irregularSeal2">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prstShdw prst="shdw17" dist="17961" dir="2700000">
              <a:srgbClr val="825600">
                <a:gamma/>
                <a:shade val="60000"/>
                <a:invGamma/>
                <a:alpha val="74998"/>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90118" name="Line 6"/>
          <p:cNvSpPr>
            <a:spLocks noChangeShapeType="1"/>
          </p:cNvSpPr>
          <p:nvPr/>
        </p:nvSpPr>
        <p:spPr bwMode="auto">
          <a:xfrm>
            <a:off x="3733800" y="1752600"/>
            <a:ext cx="914400" cy="0"/>
          </a:xfrm>
          <a:prstGeom prst="line">
            <a:avLst/>
          </a:prstGeom>
          <a:noFill/>
          <a:ln w="28575">
            <a:solidFill>
              <a:srgbClr val="D4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19" name="Line 7"/>
          <p:cNvSpPr>
            <a:spLocks noChangeShapeType="1"/>
          </p:cNvSpPr>
          <p:nvPr/>
        </p:nvSpPr>
        <p:spPr bwMode="auto">
          <a:xfrm flipH="1">
            <a:off x="5943600" y="1752600"/>
            <a:ext cx="9144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20" name="Text Box 8"/>
          <p:cNvSpPr txBox="1">
            <a:spLocks noChangeArrowheads="1"/>
          </p:cNvSpPr>
          <p:nvPr/>
        </p:nvSpPr>
        <p:spPr bwMode="auto">
          <a:xfrm>
            <a:off x="1828800" y="25146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i="1">
                <a:solidFill>
                  <a:schemeClr val="tx2"/>
                </a:solidFill>
                <a:latin typeface="Comic Sans MS" charset="0"/>
              </a:rPr>
              <a:t>GOAL</a:t>
            </a:r>
            <a:r>
              <a:rPr lang="en-US" b="1">
                <a:solidFill>
                  <a:schemeClr val="bg1"/>
                </a:solidFill>
                <a:latin typeface="Comic Sans MS" charset="0"/>
              </a:rPr>
              <a:t> </a:t>
            </a:r>
            <a:r>
              <a:rPr lang="en-US" b="1">
                <a:solidFill>
                  <a:schemeClr val="tx2"/>
                </a:solidFill>
                <a:latin typeface="Comic Sans MS" charset="0"/>
                <a:sym typeface="Wingdings" charset="0"/>
              </a:rPr>
              <a:t> spread world-wide Communism</a:t>
            </a:r>
            <a:endParaRPr lang="en-US" b="1">
              <a:solidFill>
                <a:schemeClr val="tx2"/>
              </a:solidFill>
              <a:latin typeface="Comic Sans MS" charset="0"/>
            </a:endParaRPr>
          </a:p>
        </p:txBody>
      </p:sp>
      <p:sp>
        <p:nvSpPr>
          <p:cNvPr id="90121" name="Text Box 9"/>
          <p:cNvSpPr txBox="1">
            <a:spLocks noChangeArrowheads="1"/>
          </p:cNvSpPr>
          <p:nvPr/>
        </p:nvSpPr>
        <p:spPr bwMode="auto">
          <a:xfrm>
            <a:off x="6096000" y="2514600"/>
            <a:ext cx="2895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i="1">
                <a:solidFill>
                  <a:schemeClr val="tx2"/>
                </a:solidFill>
                <a:latin typeface="Comic Sans MS" charset="0"/>
              </a:rPr>
              <a:t>GOAL</a:t>
            </a:r>
            <a:r>
              <a:rPr lang="en-US" b="1">
                <a:solidFill>
                  <a:schemeClr val="tx2"/>
                </a:solidFill>
                <a:latin typeface="Comic Sans MS" charset="0"/>
              </a:rPr>
              <a:t> </a:t>
            </a:r>
            <a:r>
              <a:rPr lang="en-US" b="1">
                <a:solidFill>
                  <a:schemeClr val="tx2"/>
                </a:solidFill>
                <a:latin typeface="Comic Sans MS" charset="0"/>
                <a:sym typeface="Wingdings" charset="0"/>
              </a:rPr>
              <a:t> </a:t>
            </a:r>
            <a:r>
              <a:rPr lang="ja-JP" altLang="en-US" b="1">
                <a:solidFill>
                  <a:srgbClr val="FF0000"/>
                </a:solidFill>
                <a:latin typeface="Arial"/>
                <a:sym typeface="Wingdings" charset="0"/>
              </a:rPr>
              <a:t>“</a:t>
            </a:r>
            <a:r>
              <a:rPr lang="en-US" b="1">
                <a:solidFill>
                  <a:srgbClr val="FF0000"/>
                </a:solidFill>
                <a:latin typeface="Comic Sans MS" charset="0"/>
                <a:sym typeface="Wingdings" charset="0"/>
              </a:rPr>
              <a:t>Containment</a:t>
            </a:r>
            <a:r>
              <a:rPr lang="ja-JP" altLang="en-US" b="1">
                <a:solidFill>
                  <a:srgbClr val="FF0000"/>
                </a:solidFill>
                <a:latin typeface="Arial"/>
                <a:sym typeface="Wingdings" charset="0"/>
              </a:rPr>
              <a:t>”</a:t>
            </a:r>
            <a:r>
              <a:rPr lang="en-US" b="1">
                <a:solidFill>
                  <a:schemeClr val="tx2"/>
                </a:solidFill>
                <a:latin typeface="Comic Sans MS" charset="0"/>
                <a:sym typeface="Wingdings" charset="0"/>
              </a:rPr>
              <a:t> of Communism &amp; the eventual collapse of the Communist world.</a:t>
            </a:r>
            <a:br>
              <a:rPr lang="en-US" b="1">
                <a:solidFill>
                  <a:schemeClr val="tx2"/>
                </a:solidFill>
                <a:latin typeface="Comic Sans MS" charset="0"/>
                <a:sym typeface="Wingdings" charset="0"/>
              </a:rPr>
            </a:br>
            <a:r>
              <a:rPr lang="en-US" b="1">
                <a:solidFill>
                  <a:srgbClr val="FF0000"/>
                </a:solidFill>
                <a:latin typeface="Comic Sans MS" charset="0"/>
                <a:sym typeface="Wingdings" charset="0"/>
              </a:rPr>
              <a:t>[George Kennan]</a:t>
            </a:r>
            <a:endParaRPr lang="en-US" b="1">
              <a:solidFill>
                <a:srgbClr val="FF0000"/>
              </a:solidFill>
              <a:latin typeface="Comic Sans MS" charset="0"/>
            </a:endParaRPr>
          </a:p>
        </p:txBody>
      </p:sp>
      <p:sp>
        <p:nvSpPr>
          <p:cNvPr id="90122" name="Text Box 10"/>
          <p:cNvSpPr txBox="1">
            <a:spLocks noChangeArrowheads="1"/>
          </p:cNvSpPr>
          <p:nvPr/>
        </p:nvSpPr>
        <p:spPr bwMode="auto">
          <a:xfrm>
            <a:off x="971550" y="3500438"/>
            <a:ext cx="6934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800100" indent="-342900" eaLnBrk="0" hangingPunct="0">
              <a:defRPr>
                <a:solidFill>
                  <a:schemeClr val="tx1"/>
                </a:solidFill>
                <a:latin typeface="Arial" charset="0"/>
                <a:ea typeface="Arial" charset="0"/>
                <a:cs typeface="Arial" charset="0"/>
              </a:defRPr>
            </a:lvl2pPr>
            <a:lvl3pPr marL="1257300" indent="-342900" eaLnBrk="0" hangingPunct="0">
              <a:defRPr>
                <a:solidFill>
                  <a:schemeClr val="tx1"/>
                </a:solidFill>
                <a:latin typeface="Arial" charset="0"/>
                <a:ea typeface="Arial" charset="0"/>
                <a:cs typeface="Arial" charset="0"/>
              </a:defRPr>
            </a:lvl3pPr>
            <a:lvl4pPr marL="1714500" indent="-342900" eaLnBrk="0" hangingPunct="0">
              <a:defRPr>
                <a:solidFill>
                  <a:schemeClr val="tx1"/>
                </a:solidFill>
                <a:latin typeface="Arial" charset="0"/>
                <a:ea typeface="Arial" charset="0"/>
                <a:cs typeface="Arial" charset="0"/>
              </a:defRPr>
            </a:lvl4pPr>
            <a:lvl5pPr marL="2171700" indent="-342900" eaLnBrk="0" hangingPunct="0">
              <a:defRPr>
                <a:solidFill>
                  <a:schemeClr val="tx1"/>
                </a:solidFill>
                <a:latin typeface="Arial" charset="0"/>
                <a:ea typeface="Arial" charset="0"/>
                <a:cs typeface="Arial" charset="0"/>
              </a:defRPr>
            </a:lvl5pPr>
            <a:lvl6pPr marL="2628900" indent="-342900" eaLnBrk="0" fontAlgn="base" hangingPunct="0">
              <a:spcBef>
                <a:spcPct val="0"/>
              </a:spcBef>
              <a:spcAft>
                <a:spcPct val="0"/>
              </a:spcAft>
              <a:defRPr>
                <a:solidFill>
                  <a:schemeClr val="tx1"/>
                </a:solidFill>
                <a:latin typeface="Arial" charset="0"/>
                <a:ea typeface="Arial" charset="0"/>
                <a:cs typeface="Arial" charset="0"/>
              </a:defRPr>
            </a:lvl6pPr>
            <a:lvl7pPr marL="3086100" indent="-342900" eaLnBrk="0" fontAlgn="base" hangingPunct="0">
              <a:spcBef>
                <a:spcPct val="0"/>
              </a:spcBef>
              <a:spcAft>
                <a:spcPct val="0"/>
              </a:spcAft>
              <a:defRPr>
                <a:solidFill>
                  <a:schemeClr val="tx1"/>
                </a:solidFill>
                <a:latin typeface="Arial" charset="0"/>
                <a:ea typeface="Arial" charset="0"/>
                <a:cs typeface="Arial" charset="0"/>
              </a:defRPr>
            </a:lvl7pPr>
            <a:lvl8pPr marL="3543300" indent="-342900" eaLnBrk="0" fontAlgn="base" hangingPunct="0">
              <a:spcBef>
                <a:spcPct val="0"/>
              </a:spcBef>
              <a:spcAft>
                <a:spcPct val="0"/>
              </a:spcAft>
              <a:defRPr>
                <a:solidFill>
                  <a:schemeClr val="tx1"/>
                </a:solidFill>
                <a:latin typeface="Arial" charset="0"/>
                <a:ea typeface="Arial" charset="0"/>
                <a:cs typeface="Arial" charset="0"/>
              </a:defRPr>
            </a:lvl8pPr>
            <a:lvl9pPr marL="4000500" indent="-3429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000" b="1" u="sng" dirty="0">
                <a:solidFill>
                  <a:schemeClr val="tx2"/>
                </a:solidFill>
                <a:latin typeface="Comic Sans MS" charset="0"/>
              </a:rPr>
              <a:t>METHODOLOGIES:</a:t>
            </a:r>
          </a:p>
          <a:p>
            <a:pPr eaLnBrk="1" hangingPunct="1">
              <a:spcBef>
                <a:spcPct val="50000"/>
              </a:spcBef>
              <a:buClr>
                <a:srgbClr val="008000"/>
              </a:buClr>
              <a:buFont typeface="Wingdings" charset="0"/>
              <a:buChar char="«"/>
            </a:pPr>
            <a:r>
              <a:rPr lang="en-US" sz="2000" b="1" dirty="0">
                <a:solidFill>
                  <a:schemeClr val="tx2"/>
                </a:solidFill>
                <a:latin typeface="Comic Sans MS" charset="0"/>
              </a:rPr>
              <a:t>Espionage [KGB vs. CIA]</a:t>
            </a:r>
          </a:p>
          <a:p>
            <a:pPr eaLnBrk="1" hangingPunct="1">
              <a:spcBef>
                <a:spcPct val="50000"/>
              </a:spcBef>
              <a:buClr>
                <a:srgbClr val="008000"/>
              </a:buClr>
              <a:buFont typeface="Wingdings" charset="0"/>
              <a:buChar char="«"/>
            </a:pPr>
            <a:r>
              <a:rPr lang="en-US" sz="2000" b="1" dirty="0">
                <a:solidFill>
                  <a:schemeClr val="tx2"/>
                </a:solidFill>
                <a:latin typeface="Comic Sans MS" charset="0"/>
              </a:rPr>
              <a:t>Arms Race [nuclear escalation]</a:t>
            </a:r>
          </a:p>
          <a:p>
            <a:pPr eaLnBrk="1" hangingPunct="1">
              <a:spcBef>
                <a:spcPct val="50000"/>
              </a:spcBef>
              <a:buClr>
                <a:srgbClr val="008000"/>
              </a:buClr>
              <a:buFont typeface="Wingdings" charset="0"/>
              <a:buChar char="«"/>
            </a:pPr>
            <a:r>
              <a:rPr lang="en-US" sz="2000" b="1" dirty="0">
                <a:solidFill>
                  <a:schemeClr val="tx2"/>
                </a:solidFill>
                <a:latin typeface="Comic Sans MS" charset="0"/>
              </a:rPr>
              <a:t>Ideological Competition for the minds and hearts of Third World peoples [Communist govt. &amp; command economy vs. democratic govt. &amp; capitalist economy] </a:t>
            </a:r>
            <a:r>
              <a:rPr lang="en-US" sz="2000" b="1" dirty="0">
                <a:solidFill>
                  <a:schemeClr val="tx2"/>
                </a:solidFill>
                <a:latin typeface="Comic Sans MS" charset="0"/>
                <a:sym typeface="Wingdings" charset="0"/>
              </a:rPr>
              <a:t> </a:t>
            </a:r>
            <a:r>
              <a:rPr lang="ja-JP" altLang="en-US" sz="2000" b="1" dirty="0">
                <a:solidFill>
                  <a:schemeClr val="tx2"/>
                </a:solidFill>
                <a:latin typeface="Arial"/>
                <a:sym typeface="Wingdings" charset="0"/>
              </a:rPr>
              <a:t>“</a:t>
            </a:r>
            <a:r>
              <a:rPr lang="en-US" sz="2000" b="1" dirty="0">
                <a:solidFill>
                  <a:schemeClr val="tx2"/>
                </a:solidFill>
                <a:latin typeface="Comic Sans MS" charset="0"/>
                <a:sym typeface="Wingdings" charset="0"/>
              </a:rPr>
              <a:t>proxy wars</a:t>
            </a:r>
            <a:r>
              <a:rPr lang="ja-JP" altLang="en-US" sz="2000" b="1" dirty="0">
                <a:solidFill>
                  <a:schemeClr val="tx2"/>
                </a:solidFill>
                <a:latin typeface="Arial"/>
                <a:sym typeface="Wingdings" charset="0"/>
              </a:rPr>
              <a:t>”</a:t>
            </a:r>
            <a:endParaRPr lang="en-US" sz="2000" b="1" dirty="0">
              <a:solidFill>
                <a:schemeClr val="tx2"/>
              </a:solidFill>
              <a:latin typeface="Comic Sans MS" charset="0"/>
            </a:endParaRPr>
          </a:p>
          <a:p>
            <a:pPr eaLnBrk="1" hangingPunct="1">
              <a:spcBef>
                <a:spcPct val="50000"/>
              </a:spcBef>
              <a:buClr>
                <a:srgbClr val="008000"/>
              </a:buClr>
              <a:buFont typeface="Wingdings" charset="0"/>
              <a:buChar char="«"/>
            </a:pPr>
            <a:r>
              <a:rPr lang="en-US" sz="2000" b="1" dirty="0">
                <a:solidFill>
                  <a:schemeClr val="tx2"/>
                </a:solidFill>
                <a:latin typeface="Comic Sans MS" charset="0"/>
              </a:rPr>
              <a:t>Bi-Polarization of Europe [</a:t>
            </a:r>
            <a:r>
              <a:rPr lang="en-US" sz="2000" b="1" dirty="0">
                <a:solidFill>
                  <a:srgbClr val="FF0000"/>
                </a:solidFill>
                <a:latin typeface="Comic Sans MS" charset="0"/>
              </a:rPr>
              <a:t>NATO</a:t>
            </a:r>
            <a:r>
              <a:rPr lang="en-US" sz="2000" b="1" dirty="0">
                <a:solidFill>
                  <a:schemeClr val="tx2"/>
                </a:solidFill>
                <a:latin typeface="Comic Sans MS" charset="0"/>
              </a:rPr>
              <a:t> vs. </a:t>
            </a:r>
            <a:r>
              <a:rPr lang="en-US" sz="2000" b="1" dirty="0">
                <a:solidFill>
                  <a:srgbClr val="FF0000"/>
                </a:solidFill>
                <a:latin typeface="Comic Sans MS" charset="0"/>
              </a:rPr>
              <a:t>Warsaw Pact</a:t>
            </a:r>
            <a:r>
              <a:rPr lang="en-US" sz="2000" b="1" dirty="0">
                <a:solidFill>
                  <a:schemeClr val="tx2"/>
                </a:solidFill>
                <a:latin typeface="Comic Sans MS" charset="0"/>
              </a:rPr>
              <a:t>]</a:t>
            </a:r>
          </a:p>
        </p:txBody>
      </p:sp>
    </p:spTree>
    <p:extLst>
      <p:ext uri="{BB962C8B-B14F-4D97-AF65-F5344CB8AC3E}">
        <p14:creationId xmlns:p14="http://schemas.microsoft.com/office/powerpoint/2010/main" val="3369913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wipe(left)">
                                      <p:cBhvr>
                                        <p:cTn id="7" dur="500"/>
                                        <p:tgtEl>
                                          <p:spTgt spid="901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118"/>
                                        </p:tgtEl>
                                        <p:attrNameLst>
                                          <p:attrName>style.visibility</p:attrName>
                                        </p:attrNameLst>
                                      </p:cBhvr>
                                      <p:to>
                                        <p:strVal val="visible"/>
                                      </p:to>
                                    </p:set>
                                    <p:animEffect transition="in" filter="wipe(down)">
                                      <p:cBhvr>
                                        <p:cTn id="10" dur="500"/>
                                        <p:tgtEl>
                                          <p:spTgt spid="9011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012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90117"/>
                                        </p:tgtEl>
                                        <p:attrNameLst>
                                          <p:attrName>style.visibility</p:attrName>
                                        </p:attrNameLst>
                                      </p:cBhvr>
                                      <p:to>
                                        <p:strVal val="visible"/>
                                      </p:to>
                                    </p:set>
                                    <p:animEffect transition="in" filter="fade">
                                      <p:cBhvr>
                                        <p:cTn id="18" dur="385" decel="100000"/>
                                        <p:tgtEl>
                                          <p:spTgt spid="90117"/>
                                        </p:tgtEl>
                                      </p:cBhvr>
                                    </p:animEffect>
                                    <p:animScale>
                                      <p:cBhvr>
                                        <p:cTn id="19" dur="385" decel="100000"/>
                                        <p:tgtEl>
                                          <p:spTgt spid="90117"/>
                                        </p:tgtEl>
                                      </p:cBhvr>
                                      <p:from x="10000" y="10000"/>
                                      <p:to x="200000" y="450000"/>
                                    </p:animScale>
                                    <p:animScale>
                                      <p:cBhvr>
                                        <p:cTn id="20" dur="615" accel="100000" fill="hold">
                                          <p:stCondLst>
                                            <p:cond delay="385"/>
                                          </p:stCondLst>
                                        </p:cTn>
                                        <p:tgtEl>
                                          <p:spTgt spid="90117"/>
                                        </p:tgtEl>
                                      </p:cBhvr>
                                      <p:from x="200000" y="450000"/>
                                      <p:to x="100000" y="100000"/>
                                    </p:animScale>
                                    <p:set>
                                      <p:cBhvr>
                                        <p:cTn id="21" dur="385" fill="hold"/>
                                        <p:tgtEl>
                                          <p:spTgt spid="90117"/>
                                        </p:tgtEl>
                                        <p:attrNameLst>
                                          <p:attrName>ppt_x</p:attrName>
                                        </p:attrNameLst>
                                      </p:cBhvr>
                                      <p:to>
                                        <p:strVal val="(0.5)"/>
                                      </p:to>
                                    </p:set>
                                    <p:anim from="(0.5)" to="(#ppt_x)" calcmode="lin" valueType="num">
                                      <p:cBhvr>
                                        <p:cTn id="22" dur="615" accel="100000" fill="hold">
                                          <p:stCondLst>
                                            <p:cond delay="385"/>
                                          </p:stCondLst>
                                        </p:cTn>
                                        <p:tgtEl>
                                          <p:spTgt spid="90117"/>
                                        </p:tgtEl>
                                        <p:attrNameLst>
                                          <p:attrName>ppt_x</p:attrName>
                                        </p:attrNameLst>
                                      </p:cBhvr>
                                    </p:anim>
                                    <p:set>
                                      <p:cBhvr>
                                        <p:cTn id="23" dur="385" fill="hold"/>
                                        <p:tgtEl>
                                          <p:spTgt spid="90117"/>
                                        </p:tgtEl>
                                        <p:attrNameLst>
                                          <p:attrName>ppt_y</p:attrName>
                                        </p:attrNameLst>
                                      </p:cBhvr>
                                      <p:to>
                                        <p:strVal val="(#ppt_y+0.4)"/>
                                      </p:to>
                                    </p:set>
                                    <p:anim from="(#ppt_y+0.4)" to="(#ppt_y)" calcmode="lin" valueType="num">
                                      <p:cBhvr>
                                        <p:cTn id="24" dur="615" accel="100000" fill="hold">
                                          <p:stCondLst>
                                            <p:cond delay="385"/>
                                          </p:stCondLst>
                                        </p:cTn>
                                        <p:tgtEl>
                                          <p:spTgt spid="90117"/>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bomb.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0119"/>
                                        </p:tgtEl>
                                        <p:attrNameLst>
                                          <p:attrName>style.visibility</p:attrName>
                                        </p:attrNameLst>
                                      </p:cBhvr>
                                      <p:to>
                                        <p:strVal val="visible"/>
                                      </p:to>
                                    </p:set>
                                    <p:animEffect transition="in" filter="wipe(right)">
                                      <p:cBhvr>
                                        <p:cTn id="29" dur="500"/>
                                        <p:tgtEl>
                                          <p:spTgt spid="90119"/>
                                        </p:tgtEl>
                                      </p:cBhvr>
                                    </p:animEffect>
                                  </p:childTnLst>
                                </p:cTn>
                              </p:par>
                            </p:childTnLst>
                          </p:cTn>
                        </p:par>
                        <p:par>
                          <p:cTn id="30" fill="hold" nodeType="afterGroup">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90116"/>
                                        </p:tgtEl>
                                        <p:attrNameLst>
                                          <p:attrName>style.visibility</p:attrName>
                                        </p:attrNameLst>
                                      </p:cBhvr>
                                      <p:to>
                                        <p:strVal val="visible"/>
                                      </p:to>
                                    </p:set>
                                    <p:animEffect transition="in" filter="wipe(right)">
                                      <p:cBhvr>
                                        <p:cTn id="33" dur="500"/>
                                        <p:tgtEl>
                                          <p:spTgt spid="90116"/>
                                        </p:tgtEl>
                                      </p:cBhvr>
                                    </p:animEffect>
                                  </p:child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901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0122">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90122">
                                            <p:txEl>
                                              <p:pRg st="1" end="1"/>
                                            </p:txEl>
                                          </p:spTgt>
                                        </p:tgtEl>
                                        <p:attrNameLst>
                                          <p:attrName>style.visibility</p:attrName>
                                        </p:attrNameLst>
                                      </p:cBhvr>
                                      <p:to>
                                        <p:strVal val="visible"/>
                                      </p:to>
                                    </p:set>
                                    <p:animEffect transition="in" filter="wipe(left)">
                                      <p:cBhvr>
                                        <p:cTn id="45" dur="1000"/>
                                        <p:tgtEl>
                                          <p:spTgt spid="90122">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90122">
                                            <p:txEl>
                                              <p:pRg st="2" end="2"/>
                                            </p:txEl>
                                          </p:spTgt>
                                        </p:tgtEl>
                                        <p:attrNameLst>
                                          <p:attrName>style.visibility</p:attrName>
                                        </p:attrNameLst>
                                      </p:cBhvr>
                                      <p:to>
                                        <p:strVal val="visible"/>
                                      </p:to>
                                    </p:set>
                                    <p:animEffect transition="in" filter="wipe(left)">
                                      <p:cBhvr>
                                        <p:cTn id="50" dur="1000"/>
                                        <p:tgtEl>
                                          <p:spTgt spid="90122">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90122">
                                            <p:txEl>
                                              <p:pRg st="3" end="3"/>
                                            </p:txEl>
                                          </p:spTgt>
                                        </p:tgtEl>
                                        <p:attrNameLst>
                                          <p:attrName>style.visibility</p:attrName>
                                        </p:attrNameLst>
                                      </p:cBhvr>
                                      <p:to>
                                        <p:strVal val="visible"/>
                                      </p:to>
                                    </p:set>
                                    <p:animEffect transition="in" filter="wipe(left)">
                                      <p:cBhvr>
                                        <p:cTn id="55" dur="1000"/>
                                        <p:tgtEl>
                                          <p:spTgt spid="90122">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0122">
                                            <p:txEl>
                                              <p:pRg st="4" end="4"/>
                                            </p:txEl>
                                          </p:spTgt>
                                        </p:tgtEl>
                                        <p:attrNameLst>
                                          <p:attrName>style.visibility</p:attrName>
                                        </p:attrNameLst>
                                      </p:cBhvr>
                                      <p:to>
                                        <p:strVal val="visible"/>
                                      </p:to>
                                    </p:set>
                                    <p:animEffect transition="in" filter="wipe(left)">
                                      <p:cBhvr>
                                        <p:cTn id="60" dur="1000"/>
                                        <p:tgtEl>
                                          <p:spTgt spid="90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6" grpId="0"/>
      <p:bldP spid="90117" grpId="0" animBg="1"/>
      <p:bldP spid="90118" grpId="0" animBg="1"/>
      <p:bldP spid="90119" grpId="0" animBg="1"/>
      <p:bldP spid="90120" grpId="0"/>
      <p:bldP spid="901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a:latin typeface="Arial" charset="0"/>
                <a:cs typeface="Arial" charset="0"/>
              </a:rPr>
              <a:t>Towards a More Independent Defence Policy</a:t>
            </a:r>
          </a:p>
        </p:txBody>
      </p:sp>
      <p:sp>
        <p:nvSpPr>
          <p:cNvPr id="23555" name="Rectangle 3"/>
          <p:cNvSpPr>
            <a:spLocks noGrp="1" noChangeArrowheads="1"/>
          </p:cNvSpPr>
          <p:nvPr>
            <p:ph type="body" idx="1"/>
          </p:nvPr>
        </p:nvSpPr>
        <p:spPr/>
        <p:txBody>
          <a:bodyPr>
            <a:normAutofit fontScale="92500"/>
          </a:bodyPr>
          <a:lstStyle/>
          <a:p>
            <a:pPr eaLnBrk="1" hangingPunct="1"/>
            <a:r>
              <a:rPr lang="en-CA" dirty="0">
                <a:latin typeface="Arial" charset="0"/>
                <a:cs typeface="Arial" charset="0"/>
              </a:rPr>
              <a:t>The Americans would install three “warning systems” throughout Canada purposed to intercept </a:t>
            </a:r>
            <a:r>
              <a:rPr lang="en-CA" b="1" dirty="0">
                <a:latin typeface="Arial" charset="0"/>
                <a:cs typeface="Arial" charset="0"/>
              </a:rPr>
              <a:t>inter-continental ballistic missiles </a:t>
            </a:r>
            <a:r>
              <a:rPr lang="en-CA" dirty="0">
                <a:latin typeface="Arial" charset="0"/>
                <a:cs typeface="Arial" charset="0"/>
              </a:rPr>
              <a:t>that if launched would travel over Canada on their way to either the U.S.A. or Russia. </a:t>
            </a:r>
          </a:p>
          <a:p>
            <a:pPr eaLnBrk="1" hangingPunct="1"/>
            <a:r>
              <a:rPr lang="en-CA" dirty="0">
                <a:latin typeface="Arial" charset="0"/>
                <a:cs typeface="Arial" charset="0"/>
              </a:rPr>
              <a:t>Canada would keep an army brigade and several air squadrons in Europe and Canadians ships and planes would track Russian submarines.</a:t>
            </a:r>
            <a:r>
              <a:rPr lang="en-US" dirty="0">
                <a:latin typeface="Arial" charset="0"/>
                <a:cs typeface="Arial" charset="0"/>
              </a:rPr>
              <a:t> </a:t>
            </a:r>
          </a:p>
        </p:txBody>
      </p:sp>
    </p:spTree>
    <p:extLst>
      <p:ext uri="{BB962C8B-B14F-4D97-AF65-F5344CB8AC3E}">
        <p14:creationId xmlns:p14="http://schemas.microsoft.com/office/powerpoint/2010/main" val="877510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American </a:t>
            </a:r>
            <a:r>
              <a:rPr lang="en-US" dirty="0" err="1" smtClean="0"/>
              <a:t>Defence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USA </a:t>
            </a:r>
            <a:r>
              <a:rPr lang="en-US" dirty="0"/>
              <a:t>constructs three lines of radar stations across Canada, Alaska, Arctic in 1950s, each getting further </a:t>
            </a:r>
            <a:r>
              <a:rPr lang="en-US" dirty="0" smtClean="0"/>
              <a:t>north</a:t>
            </a:r>
          </a:p>
          <a:p>
            <a:pPr marL="0" indent="0">
              <a:buNone/>
            </a:pPr>
            <a:r>
              <a:rPr lang="en-US" sz="2800" dirty="0"/>
              <a:t>	</a:t>
            </a:r>
            <a:r>
              <a:rPr lang="en-US" sz="2800" dirty="0" smtClean="0"/>
              <a:t>- </a:t>
            </a:r>
            <a:r>
              <a:rPr lang="en-US" sz="2800" dirty="0" err="1" smtClean="0"/>
              <a:t>Pinetree</a:t>
            </a:r>
            <a:r>
              <a:rPr lang="en-US" sz="2800" dirty="0" smtClean="0"/>
              <a:t> Line</a:t>
            </a:r>
            <a:r>
              <a:rPr lang="en-US" sz="2800" dirty="0"/>
              <a:t>, Mid-Canada Line, Distant Early Warning </a:t>
            </a:r>
            <a:r>
              <a:rPr lang="en-US" sz="2800" dirty="0" smtClean="0"/>
              <a:t>	(</a:t>
            </a:r>
            <a:r>
              <a:rPr lang="en-US" sz="2800" dirty="0"/>
              <a:t>DEW) Line</a:t>
            </a:r>
          </a:p>
          <a:p>
            <a:pPr lvl="1"/>
            <a:r>
              <a:rPr lang="en-US" dirty="0"/>
              <a:t>To detect a surprise Soviet attack, give USA time to intercept attack, launch counterattack</a:t>
            </a:r>
          </a:p>
          <a:p>
            <a:pPr lvl="1"/>
            <a:r>
              <a:rPr lang="en-US" dirty="0"/>
              <a:t>USA military personnel stationed in </a:t>
            </a:r>
            <a:r>
              <a:rPr lang="en-US" dirty="0" smtClean="0"/>
              <a:t>Canada</a:t>
            </a:r>
          </a:p>
          <a:p>
            <a:pPr lvl="2"/>
            <a:r>
              <a:rPr lang="en-US" sz="2000" dirty="0" smtClean="0"/>
              <a:t>Reduced </a:t>
            </a:r>
            <a:r>
              <a:rPr lang="en-US" sz="2000" dirty="0"/>
              <a:t>Canada’s independence?</a:t>
            </a:r>
          </a:p>
          <a:p>
            <a:pPr lvl="2"/>
            <a:r>
              <a:rPr lang="en-US" dirty="0"/>
              <a:t>Possible loss of independence worth greater security?</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4024570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latin typeface="Arial" charset="0"/>
                <a:cs typeface="Arial" charset="0"/>
              </a:rPr>
              <a:t>Planned Route of ICBM</a:t>
            </a:r>
            <a:r>
              <a:rPr lang="ja-JP" altLang="en-US" dirty="0">
                <a:latin typeface="Arial" charset="0"/>
                <a:cs typeface="Arial" charset="0"/>
              </a:rPr>
              <a:t>’</a:t>
            </a:r>
            <a:r>
              <a:rPr lang="en-US" dirty="0">
                <a:latin typeface="Arial" charset="0"/>
                <a:cs typeface="Arial" charset="0"/>
              </a:rPr>
              <a:t>s </a:t>
            </a:r>
          </a:p>
        </p:txBody>
      </p:sp>
      <p:pic>
        <p:nvPicPr>
          <p:cNvPr id="24579" name="Picture 3" descr="icbm_tr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047750"/>
            <a:ext cx="76104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666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a:latin typeface="Arial" charset="0"/>
                <a:cs typeface="Arial" charset="0"/>
              </a:rPr>
              <a:t>Towards a More Independent Defence Policy</a:t>
            </a:r>
          </a:p>
        </p:txBody>
      </p:sp>
      <p:sp>
        <p:nvSpPr>
          <p:cNvPr id="25603" name="Rectangle 3"/>
          <p:cNvSpPr>
            <a:spLocks noGrp="1" noChangeArrowheads="1"/>
          </p:cNvSpPr>
          <p:nvPr>
            <p:ph type="body" idx="1"/>
          </p:nvPr>
        </p:nvSpPr>
        <p:spPr/>
        <p:txBody>
          <a:bodyPr>
            <a:normAutofit fontScale="92500"/>
          </a:bodyPr>
          <a:lstStyle/>
          <a:p>
            <a:pPr eaLnBrk="1" hangingPunct="1"/>
            <a:r>
              <a:rPr lang="en-CA" dirty="0">
                <a:latin typeface="Arial" charset="0"/>
                <a:cs typeface="Arial" charset="0"/>
              </a:rPr>
              <a:t>The Canadian government would develop civil defence plans for citizens and those more fearful, would construct </a:t>
            </a:r>
            <a:r>
              <a:rPr lang="en-CA" b="1" dirty="0">
                <a:latin typeface="Arial" charset="0"/>
                <a:cs typeface="Arial" charset="0"/>
              </a:rPr>
              <a:t>“bomb shelters”. </a:t>
            </a:r>
            <a:r>
              <a:rPr lang="en-CA" dirty="0">
                <a:latin typeface="Arial" charset="0"/>
                <a:cs typeface="Arial" charset="0"/>
              </a:rPr>
              <a:t> </a:t>
            </a:r>
          </a:p>
          <a:p>
            <a:pPr eaLnBrk="1" hangingPunct="1"/>
            <a:r>
              <a:rPr lang="en-CA" dirty="0">
                <a:latin typeface="Arial" charset="0"/>
                <a:cs typeface="Arial" charset="0"/>
              </a:rPr>
              <a:t>Canadians would also become more conscious of “communist” ideologies and sympathies. </a:t>
            </a:r>
          </a:p>
          <a:p>
            <a:pPr eaLnBrk="1" hangingPunct="1"/>
            <a:r>
              <a:rPr lang="en-CA" dirty="0">
                <a:latin typeface="Arial" charset="0"/>
                <a:cs typeface="Arial" charset="0"/>
              </a:rPr>
              <a:t>Defence industries “screened” their workers and unions were eyed with a “watchful eye”.</a:t>
            </a:r>
            <a:r>
              <a:rPr lang="en-US" dirty="0">
                <a:latin typeface="Arial" charset="0"/>
                <a:cs typeface="Arial" charset="0"/>
              </a:rPr>
              <a:t> </a:t>
            </a:r>
          </a:p>
        </p:txBody>
      </p:sp>
    </p:spTree>
    <p:extLst>
      <p:ext uri="{BB962C8B-B14F-4D97-AF65-F5344CB8AC3E}">
        <p14:creationId xmlns:p14="http://schemas.microsoft.com/office/powerpoint/2010/main" val="31249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301226946_562a8d849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412875"/>
            <a:ext cx="33432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p:txBody>
          <a:bodyPr>
            <a:normAutofit fontScale="90000"/>
          </a:bodyPr>
          <a:lstStyle/>
          <a:p>
            <a:pPr eaLnBrk="1" hangingPunct="1"/>
            <a:r>
              <a:rPr lang="en-US">
                <a:latin typeface="Arial" charset="0"/>
                <a:cs typeface="Arial" charset="0"/>
              </a:rPr>
              <a:t>1950</a:t>
            </a:r>
            <a:r>
              <a:rPr lang="ja-JP" altLang="en-US">
                <a:latin typeface="Arial" charset="0"/>
                <a:cs typeface="Arial" charset="0"/>
              </a:rPr>
              <a:t>’</a:t>
            </a:r>
            <a:r>
              <a:rPr lang="en-US">
                <a:latin typeface="Arial" charset="0"/>
                <a:cs typeface="Arial" charset="0"/>
              </a:rPr>
              <a:t>s Fallout Shelter Handbook</a:t>
            </a:r>
          </a:p>
        </p:txBody>
      </p:sp>
    </p:spTree>
    <p:extLst>
      <p:ext uri="{BB962C8B-B14F-4D97-AF65-F5344CB8AC3E}">
        <p14:creationId xmlns:p14="http://schemas.microsoft.com/office/powerpoint/2010/main" val="198321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a:latin typeface="Arial" charset="0"/>
                <a:cs typeface="Arial" charset="0"/>
              </a:rPr>
              <a:t>Towards a More Independent Defence Policy</a:t>
            </a:r>
          </a:p>
        </p:txBody>
      </p:sp>
      <p:sp>
        <p:nvSpPr>
          <p:cNvPr id="27651" name="Rectangle 3"/>
          <p:cNvSpPr>
            <a:spLocks noGrp="1" noChangeArrowheads="1"/>
          </p:cNvSpPr>
          <p:nvPr>
            <p:ph type="body" idx="1"/>
          </p:nvPr>
        </p:nvSpPr>
        <p:spPr/>
        <p:txBody>
          <a:bodyPr>
            <a:normAutofit fontScale="92500" lnSpcReduction="20000"/>
          </a:bodyPr>
          <a:lstStyle/>
          <a:p>
            <a:pPr eaLnBrk="1" hangingPunct="1"/>
            <a:r>
              <a:rPr lang="en-CA" dirty="0">
                <a:latin typeface="Arial" charset="0"/>
                <a:cs typeface="Arial" charset="0"/>
              </a:rPr>
              <a:t>The situation in Canada did not parallel the American intensity. Senator </a:t>
            </a:r>
            <a:r>
              <a:rPr lang="en-CA" b="1" dirty="0">
                <a:latin typeface="Arial" charset="0"/>
                <a:cs typeface="Arial" charset="0"/>
              </a:rPr>
              <a:t>McCarthy </a:t>
            </a:r>
            <a:r>
              <a:rPr lang="en-CA" dirty="0">
                <a:latin typeface="Arial" charset="0"/>
                <a:cs typeface="Arial" charset="0"/>
              </a:rPr>
              <a:t>initiated a “</a:t>
            </a:r>
            <a:r>
              <a:rPr lang="en-CA" b="1" dirty="0">
                <a:latin typeface="Arial" charset="0"/>
                <a:cs typeface="Arial" charset="0"/>
              </a:rPr>
              <a:t>witch-hunt</a:t>
            </a:r>
            <a:r>
              <a:rPr lang="en-CA" dirty="0">
                <a:latin typeface="Arial" charset="0"/>
                <a:cs typeface="Arial" charset="0"/>
              </a:rPr>
              <a:t>” in the U.S.A. for communists and communists sympathizers with his </a:t>
            </a:r>
            <a:r>
              <a:rPr lang="en-CA" b="1" dirty="0">
                <a:latin typeface="Arial" charset="0"/>
                <a:cs typeface="Arial" charset="0"/>
              </a:rPr>
              <a:t>House Committee on Un-American Activities.</a:t>
            </a:r>
            <a:r>
              <a:rPr lang="en-CA" dirty="0">
                <a:latin typeface="Arial" charset="0"/>
                <a:cs typeface="Arial" charset="0"/>
              </a:rPr>
              <a:t> </a:t>
            </a:r>
          </a:p>
          <a:p>
            <a:pPr eaLnBrk="1" hangingPunct="1"/>
            <a:r>
              <a:rPr lang="en-CA" dirty="0">
                <a:latin typeface="Arial" charset="0"/>
                <a:cs typeface="Arial" charset="0"/>
              </a:rPr>
              <a:t>McCarthy’s persecution of many innocent Americans through this commission would ruin many of their lives.	</a:t>
            </a:r>
            <a:r>
              <a:rPr lang="en-US" dirty="0">
                <a:latin typeface="Arial" charset="0"/>
                <a:cs typeface="Arial" charset="0"/>
              </a:rPr>
              <a:t> </a:t>
            </a:r>
            <a:endParaRPr lang="en-US" dirty="0" smtClean="0">
              <a:latin typeface="Arial" charset="0"/>
              <a:cs typeface="Arial" charset="0"/>
            </a:endParaRPr>
          </a:p>
          <a:p>
            <a:r>
              <a:rPr lang="en-US" dirty="0" smtClean="0">
                <a:latin typeface="Arial" charset="0"/>
                <a:cs typeface="Arial" charset="0"/>
              </a:rPr>
              <a:t>Why was he able to do this? http://</a:t>
            </a:r>
            <a:r>
              <a:rPr lang="en-US" dirty="0" err="1" smtClean="0">
                <a:latin typeface="Arial" charset="0"/>
                <a:cs typeface="Arial" charset="0"/>
              </a:rPr>
              <a:t>www.youtube.com</a:t>
            </a:r>
            <a:r>
              <a:rPr lang="en-US" dirty="0" smtClean="0">
                <a:latin typeface="Arial" charset="0"/>
                <a:cs typeface="Arial" charset="0"/>
              </a:rPr>
              <a:t>/</a:t>
            </a:r>
            <a:r>
              <a:rPr lang="en-US" dirty="0" err="1" smtClean="0">
                <a:latin typeface="Arial" charset="0"/>
                <a:cs typeface="Arial" charset="0"/>
              </a:rPr>
              <a:t>watch?v</a:t>
            </a:r>
            <a:r>
              <a:rPr lang="en-US" dirty="0" smtClean="0">
                <a:latin typeface="Arial" charset="0"/>
                <a:cs typeface="Arial" charset="0"/>
              </a:rPr>
              <a:t>=BIkU4MMQZ54</a:t>
            </a:r>
            <a:endParaRPr lang="en-US" dirty="0">
              <a:latin typeface="Arial" charset="0"/>
              <a:cs typeface="Arial" charset="0"/>
            </a:endParaRPr>
          </a:p>
        </p:txBody>
      </p:sp>
    </p:spTree>
    <p:extLst>
      <p:ext uri="{BB962C8B-B14F-4D97-AF65-F5344CB8AC3E}">
        <p14:creationId xmlns:p14="http://schemas.microsoft.com/office/powerpoint/2010/main" val="2969599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a:latin typeface="Arial" charset="0"/>
                <a:cs typeface="Arial" charset="0"/>
              </a:rPr>
              <a:t>CARTOON: Senator Joseph McCarthy</a:t>
            </a:r>
          </a:p>
        </p:txBody>
      </p:sp>
      <p:sp>
        <p:nvSpPr>
          <p:cNvPr id="28675" name="Rectangle 3"/>
          <p:cNvSpPr>
            <a:spLocks noGrp="1" noChangeArrowheads="1"/>
          </p:cNvSpPr>
          <p:nvPr>
            <p:ph type="body" sz="half" idx="1"/>
          </p:nvPr>
        </p:nvSpPr>
        <p:spPr/>
        <p:txBody>
          <a:bodyPr/>
          <a:lstStyle/>
          <a:p>
            <a:pPr eaLnBrk="1" hangingPunct="1"/>
            <a:r>
              <a:rPr lang="en-US" sz="2500">
                <a:latin typeface="Arial" charset="0"/>
                <a:cs typeface="Arial" charset="0"/>
              </a:rPr>
              <a:t>What is the cartoon about?</a:t>
            </a:r>
          </a:p>
          <a:p>
            <a:pPr eaLnBrk="1" hangingPunct="1"/>
            <a:r>
              <a:rPr lang="en-US" sz="2500">
                <a:latin typeface="Arial" charset="0"/>
                <a:cs typeface="Arial" charset="0"/>
              </a:rPr>
              <a:t>What is the cartoon suggesting about the evidence McCarthy is presenting?</a:t>
            </a:r>
          </a:p>
          <a:p>
            <a:pPr eaLnBrk="1" hangingPunct="1"/>
            <a:r>
              <a:rPr lang="en-US" sz="2500">
                <a:latin typeface="Arial" charset="0"/>
                <a:cs typeface="Arial" charset="0"/>
              </a:rPr>
              <a:t>What does the cartoon suggest might happen to McCarthy</a:t>
            </a:r>
            <a:r>
              <a:rPr lang="ja-JP" altLang="en-US" sz="2500">
                <a:latin typeface="Arial" charset="0"/>
                <a:cs typeface="Arial" charset="0"/>
              </a:rPr>
              <a:t>’</a:t>
            </a:r>
            <a:r>
              <a:rPr lang="en-US" sz="2500">
                <a:latin typeface="Arial" charset="0"/>
                <a:cs typeface="Arial" charset="0"/>
              </a:rPr>
              <a:t>s future?</a:t>
            </a:r>
          </a:p>
        </p:txBody>
      </p:sp>
      <p:pic>
        <p:nvPicPr>
          <p:cNvPr id="28676" name="Picture 4" descr="USAmacarth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341438"/>
            <a:ext cx="4187825"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7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latin typeface="Arial" charset="0"/>
                <a:cs typeface="Arial" charset="0"/>
              </a:rPr>
              <a:t>The Nuclear Issue in Canada</a:t>
            </a:r>
          </a:p>
        </p:txBody>
      </p:sp>
      <p:sp>
        <p:nvSpPr>
          <p:cNvPr id="29699" name="Rectangle 3"/>
          <p:cNvSpPr>
            <a:spLocks noGrp="1" noChangeArrowheads="1"/>
          </p:cNvSpPr>
          <p:nvPr>
            <p:ph type="body" idx="1"/>
          </p:nvPr>
        </p:nvSpPr>
        <p:spPr/>
        <p:txBody>
          <a:bodyPr>
            <a:normAutofit fontScale="92500" lnSpcReduction="20000"/>
          </a:bodyPr>
          <a:lstStyle/>
          <a:p>
            <a:pPr eaLnBrk="1" hangingPunct="1">
              <a:lnSpc>
                <a:spcPct val="90000"/>
              </a:lnSpc>
            </a:pPr>
            <a:r>
              <a:rPr lang="en-CA" dirty="0">
                <a:latin typeface="Arial" charset="0"/>
                <a:cs typeface="Arial" charset="0"/>
              </a:rPr>
              <a:t>In the 1960’s tensions existed between the presidents of the U.S.A. and Canadian prime ministers, probably a result of a lack of total commitment by Canada to U.S. defence efforts. </a:t>
            </a:r>
          </a:p>
          <a:p>
            <a:pPr eaLnBrk="1" hangingPunct="1">
              <a:lnSpc>
                <a:spcPct val="90000"/>
              </a:lnSpc>
            </a:pPr>
            <a:r>
              <a:rPr lang="en-CA" dirty="0">
                <a:latin typeface="Arial" charset="0"/>
                <a:cs typeface="Arial" charset="0"/>
              </a:rPr>
              <a:t>Both Prime Ministers </a:t>
            </a:r>
            <a:r>
              <a:rPr lang="en-CA" b="1" dirty="0">
                <a:latin typeface="Arial" charset="0"/>
                <a:cs typeface="Arial" charset="0"/>
              </a:rPr>
              <a:t>Diefenbaker</a:t>
            </a:r>
            <a:r>
              <a:rPr lang="en-CA" dirty="0">
                <a:latin typeface="Arial" charset="0"/>
                <a:cs typeface="Arial" charset="0"/>
              </a:rPr>
              <a:t> and </a:t>
            </a:r>
            <a:r>
              <a:rPr lang="en-CA" b="1" dirty="0">
                <a:latin typeface="Arial" charset="0"/>
                <a:cs typeface="Arial" charset="0"/>
              </a:rPr>
              <a:t>Pearson </a:t>
            </a:r>
            <a:r>
              <a:rPr lang="en-CA" dirty="0">
                <a:latin typeface="Arial" charset="0"/>
                <a:cs typeface="Arial" charset="0"/>
              </a:rPr>
              <a:t>would have confrontations with Presidents </a:t>
            </a:r>
            <a:r>
              <a:rPr lang="en-CA" b="1" dirty="0">
                <a:latin typeface="Arial" charset="0"/>
                <a:cs typeface="Arial" charset="0"/>
              </a:rPr>
              <a:t>Kennedy</a:t>
            </a:r>
            <a:r>
              <a:rPr lang="en-CA" dirty="0">
                <a:latin typeface="Arial" charset="0"/>
                <a:cs typeface="Arial" charset="0"/>
              </a:rPr>
              <a:t> and </a:t>
            </a:r>
            <a:r>
              <a:rPr lang="en-CA" b="1" dirty="0">
                <a:latin typeface="Arial" charset="0"/>
                <a:cs typeface="Arial" charset="0"/>
              </a:rPr>
              <a:t>Johnson.</a:t>
            </a:r>
            <a:r>
              <a:rPr lang="en-CA" dirty="0">
                <a:latin typeface="Arial" charset="0"/>
                <a:cs typeface="Arial" charset="0"/>
              </a:rPr>
              <a:t> </a:t>
            </a:r>
          </a:p>
          <a:p>
            <a:pPr eaLnBrk="1" hangingPunct="1">
              <a:lnSpc>
                <a:spcPct val="90000"/>
              </a:lnSpc>
            </a:pPr>
            <a:r>
              <a:rPr lang="en-CA" dirty="0">
                <a:latin typeface="Arial" charset="0"/>
                <a:cs typeface="Arial" charset="0"/>
              </a:rPr>
              <a:t>Canada was hesitant during the </a:t>
            </a:r>
            <a:r>
              <a:rPr lang="en-CA" b="1" dirty="0">
                <a:latin typeface="Arial" charset="0"/>
                <a:cs typeface="Arial" charset="0"/>
              </a:rPr>
              <a:t>Cuban missile</a:t>
            </a:r>
            <a:r>
              <a:rPr lang="en-CA" dirty="0">
                <a:latin typeface="Arial" charset="0"/>
                <a:cs typeface="Arial" charset="0"/>
              </a:rPr>
              <a:t> </a:t>
            </a:r>
            <a:r>
              <a:rPr lang="en-CA" b="1" dirty="0">
                <a:latin typeface="Arial" charset="0"/>
                <a:cs typeface="Arial" charset="0"/>
              </a:rPr>
              <a:t>crisis</a:t>
            </a:r>
            <a:r>
              <a:rPr lang="en-CA" dirty="0">
                <a:latin typeface="Arial" charset="0"/>
                <a:cs typeface="Arial" charset="0"/>
              </a:rPr>
              <a:t> and Pearson was hesitant to allow </a:t>
            </a:r>
            <a:r>
              <a:rPr lang="en-CA" b="1" dirty="0">
                <a:latin typeface="Arial" charset="0"/>
                <a:cs typeface="Arial" charset="0"/>
              </a:rPr>
              <a:t>nuclear warheads</a:t>
            </a:r>
            <a:r>
              <a:rPr lang="en-CA" dirty="0">
                <a:latin typeface="Arial" charset="0"/>
                <a:cs typeface="Arial" charset="0"/>
              </a:rPr>
              <a:t> on American missiles on Canadian soil. 	</a:t>
            </a:r>
            <a:endParaRPr lang="en-US" dirty="0">
              <a:latin typeface="Arial" charset="0"/>
              <a:cs typeface="Arial" charset="0"/>
            </a:endParaRPr>
          </a:p>
        </p:txBody>
      </p:sp>
    </p:spTree>
    <p:extLst>
      <p:ext uri="{BB962C8B-B14F-4D97-AF65-F5344CB8AC3E}">
        <p14:creationId xmlns:p14="http://schemas.microsoft.com/office/powerpoint/2010/main" val="617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Missile Crisis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1959 </a:t>
            </a:r>
            <a:r>
              <a:rPr lang="en-US" dirty="0" smtClean="0"/>
              <a:t>–under </a:t>
            </a:r>
            <a:r>
              <a:rPr lang="en-US" dirty="0"/>
              <a:t>the leadership of Fidel </a:t>
            </a:r>
            <a:r>
              <a:rPr lang="en-US" dirty="0" smtClean="0"/>
              <a:t>Castro, </a:t>
            </a:r>
            <a:r>
              <a:rPr lang="en-US" dirty="0"/>
              <a:t>Cuban rebels </a:t>
            </a:r>
            <a:r>
              <a:rPr lang="en-US" dirty="0" smtClean="0"/>
              <a:t>overthrew </a:t>
            </a:r>
            <a:r>
              <a:rPr lang="en-US" dirty="0"/>
              <a:t>Cuba’s pro-U.S. leader in a revolution</a:t>
            </a:r>
            <a:r>
              <a:rPr lang="en-US" dirty="0" smtClean="0"/>
              <a:t>.</a:t>
            </a:r>
            <a:endParaRPr lang="en-US" dirty="0"/>
          </a:p>
          <a:p>
            <a:pPr lvl="0"/>
            <a:r>
              <a:rPr lang="en-US" dirty="0" smtClean="0"/>
              <a:t>U.S</a:t>
            </a:r>
            <a:r>
              <a:rPr lang="en-US" dirty="0"/>
              <a:t>. </a:t>
            </a:r>
            <a:r>
              <a:rPr lang="en-US" dirty="0" smtClean="0"/>
              <a:t>imposes </a:t>
            </a:r>
            <a:r>
              <a:rPr lang="en-US" dirty="0"/>
              <a:t>trade and economic sanctions on Cuba</a:t>
            </a:r>
            <a:r>
              <a:rPr lang="en-US" dirty="0" smtClean="0"/>
              <a:t>.</a:t>
            </a:r>
            <a:endParaRPr lang="en-US" dirty="0"/>
          </a:p>
          <a:p>
            <a:pPr lvl="0"/>
            <a:r>
              <a:rPr lang="en-US" dirty="0"/>
              <a:t>1961 – </a:t>
            </a:r>
            <a:r>
              <a:rPr lang="en-US" dirty="0" smtClean="0"/>
              <a:t>U.S</a:t>
            </a:r>
            <a:r>
              <a:rPr lang="en-US" dirty="0"/>
              <a:t>. </a:t>
            </a:r>
            <a:r>
              <a:rPr lang="en-US" dirty="0" smtClean="0"/>
              <a:t>backed </a:t>
            </a:r>
            <a:r>
              <a:rPr lang="en-US" dirty="0"/>
              <a:t>invasion of </a:t>
            </a:r>
            <a:r>
              <a:rPr lang="en-US" dirty="0" smtClean="0"/>
              <a:t>Cuba by </a:t>
            </a:r>
            <a:r>
              <a:rPr lang="en-US" dirty="0"/>
              <a:t>a group of anti-Castro </a:t>
            </a:r>
            <a:r>
              <a:rPr lang="en-US" dirty="0" smtClean="0"/>
              <a:t>Cubans</a:t>
            </a:r>
            <a:r>
              <a:rPr lang="en-US" dirty="0"/>
              <a:t> </a:t>
            </a:r>
            <a:r>
              <a:rPr lang="en-US" dirty="0" smtClean="0"/>
              <a:t>- </a:t>
            </a:r>
            <a:r>
              <a:rPr lang="en-US" dirty="0"/>
              <a:t>invasion </a:t>
            </a:r>
            <a:r>
              <a:rPr lang="en-US" dirty="0" smtClean="0"/>
              <a:t>failed, </a:t>
            </a:r>
            <a:r>
              <a:rPr lang="en-US" dirty="0"/>
              <a:t>but it encouraged Cuba to turn to the USSR for support</a:t>
            </a:r>
            <a:r>
              <a:rPr lang="en-US" dirty="0" smtClean="0"/>
              <a:t>.</a:t>
            </a:r>
            <a:endParaRPr lang="en-US" dirty="0"/>
          </a:p>
          <a:p>
            <a:pPr lvl="0"/>
            <a:r>
              <a:rPr lang="en-US" dirty="0"/>
              <a:t>1962 – U.S. planes took photographs showing that the USSR was installing offensive nuclear missile bases in Cuba</a:t>
            </a:r>
            <a:r>
              <a:rPr lang="en-US" dirty="0" smtClean="0"/>
              <a:t>.</a:t>
            </a:r>
            <a:endParaRPr lang="en-US" dirty="0"/>
          </a:p>
          <a:p>
            <a:pPr lvl="0"/>
            <a:r>
              <a:rPr lang="en-US" dirty="0" err="1" smtClean="0"/>
              <a:t>Pres</a:t>
            </a:r>
            <a:r>
              <a:rPr lang="en-US" dirty="0" smtClean="0"/>
              <a:t> </a:t>
            </a:r>
            <a:r>
              <a:rPr lang="en-US" dirty="0"/>
              <a:t>Kennedy announced a naval and air blockade of </a:t>
            </a:r>
            <a:r>
              <a:rPr lang="en-US" dirty="0" smtClean="0"/>
              <a:t>Cuba - U.S</a:t>
            </a:r>
            <a:r>
              <a:rPr lang="en-US" dirty="0"/>
              <a:t>. forces and NORAD </a:t>
            </a:r>
            <a:r>
              <a:rPr lang="en-US" dirty="0" smtClean="0"/>
              <a:t>readied </a:t>
            </a:r>
            <a:r>
              <a:rPr lang="en-US" dirty="0"/>
              <a:t>for </a:t>
            </a:r>
            <a:r>
              <a:rPr lang="en-US" dirty="0" smtClean="0"/>
              <a:t>war – world </a:t>
            </a:r>
            <a:r>
              <a:rPr lang="en-US" dirty="0"/>
              <a:t>on the brink of war</a:t>
            </a:r>
            <a:r>
              <a:rPr lang="en-US" dirty="0" smtClean="0"/>
              <a:t>.</a:t>
            </a:r>
            <a:endParaRPr lang="en-US" dirty="0"/>
          </a:p>
          <a:p>
            <a:pPr lvl="0"/>
            <a:r>
              <a:rPr lang="en-US" dirty="0"/>
              <a:t>Soviet Premier Nikita </a:t>
            </a:r>
            <a:r>
              <a:rPr lang="en-US" dirty="0" err="1"/>
              <a:t>Kruschev</a:t>
            </a:r>
            <a:r>
              <a:rPr lang="en-US" dirty="0"/>
              <a:t> at first refused to remove the </a:t>
            </a:r>
            <a:r>
              <a:rPr lang="en-US" dirty="0" smtClean="0"/>
              <a:t>missiles - Soviet </a:t>
            </a:r>
            <a:r>
              <a:rPr lang="en-US" dirty="0"/>
              <a:t>armed forces were put on full alert and Soviet ships were mobilized.  </a:t>
            </a:r>
          </a:p>
          <a:p>
            <a:endParaRPr lang="en-US" dirty="0"/>
          </a:p>
        </p:txBody>
      </p:sp>
    </p:spTree>
    <p:extLst>
      <p:ext uri="{BB962C8B-B14F-4D97-AF65-F5344CB8AC3E}">
        <p14:creationId xmlns:p14="http://schemas.microsoft.com/office/powerpoint/2010/main" val="288806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Missile Crisis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last </a:t>
            </a:r>
            <a:r>
              <a:rPr lang="en-US" dirty="0"/>
              <a:t>minute, </a:t>
            </a:r>
            <a:r>
              <a:rPr lang="en-US" dirty="0" err="1"/>
              <a:t>Kruschev</a:t>
            </a:r>
            <a:r>
              <a:rPr lang="en-US" dirty="0"/>
              <a:t> agreed to dismantle the missile bases in exchange for a promise that the U.S. would not invade </a:t>
            </a:r>
            <a:r>
              <a:rPr lang="en-US" dirty="0" smtClean="0"/>
              <a:t>Cuba – US wins game </a:t>
            </a:r>
            <a:r>
              <a:rPr lang="en-US" dirty="0"/>
              <a:t>of “nuclear chicken.</a:t>
            </a:r>
            <a:r>
              <a:rPr lang="en-US" dirty="0" smtClean="0"/>
              <a:t>”</a:t>
            </a:r>
            <a:endParaRPr lang="en-US" dirty="0"/>
          </a:p>
          <a:p>
            <a:pPr lvl="0"/>
            <a:r>
              <a:rPr lang="en-US" dirty="0" smtClean="0"/>
              <a:t>PM </a:t>
            </a:r>
            <a:r>
              <a:rPr lang="en-US" dirty="0" smtClean="0"/>
              <a:t>Diefenbaker </a:t>
            </a:r>
            <a:r>
              <a:rPr lang="en-US" dirty="0"/>
              <a:t>was reluctant to have Canada drawn into a major conflict that seemed largely rooted in U.S. policy and interests</a:t>
            </a:r>
            <a:r>
              <a:rPr lang="en-US" dirty="0" smtClean="0"/>
              <a:t>.</a:t>
            </a:r>
            <a:endParaRPr lang="en-US" dirty="0"/>
          </a:p>
          <a:p>
            <a:pPr lvl="0"/>
            <a:r>
              <a:rPr lang="en-US" dirty="0"/>
              <a:t>At first, the Canadian government refused to place Canada’s NORAD forces on alert.  Nor did it allow U.S. planes with atomic weapons to land at Canadian bases</a:t>
            </a:r>
            <a:r>
              <a:rPr lang="en-US" dirty="0" smtClean="0"/>
              <a:t>.</a:t>
            </a:r>
            <a:endParaRPr lang="en-US" dirty="0"/>
          </a:p>
          <a:p>
            <a:pPr lvl="0"/>
            <a:r>
              <a:rPr lang="en-US" dirty="0"/>
              <a:t>A poll later showed that 80% of Canadians even thought Diefenbaker </a:t>
            </a:r>
            <a:r>
              <a:rPr lang="en-US" dirty="0" smtClean="0"/>
              <a:t>was </a:t>
            </a:r>
            <a:r>
              <a:rPr lang="en-US" dirty="0"/>
              <a:t>wrong.  Eventually Diefenbaker did put Canadian troops on alert, but </a:t>
            </a:r>
            <a:r>
              <a:rPr lang="en-US" dirty="0" smtClean="0"/>
              <a:t>damage </a:t>
            </a:r>
            <a:r>
              <a:rPr lang="en-US" dirty="0"/>
              <a:t>to Canada-U.S relations had already been done.</a:t>
            </a:r>
          </a:p>
          <a:p>
            <a:r>
              <a:rPr lang="en-US" dirty="0" smtClean="0"/>
              <a:t>Cuban </a:t>
            </a:r>
            <a:r>
              <a:rPr lang="en-US" dirty="0"/>
              <a:t>Missile Crisis: http://</a:t>
            </a:r>
            <a:r>
              <a:rPr lang="en-US" dirty="0" err="1"/>
              <a:t>www.history.com</a:t>
            </a:r>
            <a:r>
              <a:rPr lang="en-US" dirty="0"/>
              <a:t>/videos/</a:t>
            </a:r>
            <a:r>
              <a:rPr lang="en-US" dirty="0" err="1"/>
              <a:t>cuban-missile-crisis#kennedy-and-the-cuban-missile-crisis</a:t>
            </a:r>
            <a:endParaRPr lang="en-US" dirty="0"/>
          </a:p>
        </p:txBody>
      </p:sp>
    </p:spTree>
    <p:extLst>
      <p:ext uri="{BB962C8B-B14F-4D97-AF65-F5344CB8AC3E}">
        <p14:creationId xmlns:p14="http://schemas.microsoft.com/office/powerpoint/2010/main" val="182821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763713" y="333375"/>
            <a:ext cx="708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a:effectLst>
                  <a:outerShdw blurRad="38100" dist="38100" dir="2700000" algn="tl">
                    <a:srgbClr val="DDDDDD"/>
                  </a:outerShdw>
                </a:effectLst>
              </a:rPr>
              <a:t>The Arms Race:</a:t>
            </a:r>
            <a:br>
              <a:rPr lang="en-US" sz="3600" b="1">
                <a:effectLst>
                  <a:outerShdw blurRad="38100" dist="38100" dir="2700000" algn="tl">
                    <a:srgbClr val="DDDDDD"/>
                  </a:outerShdw>
                </a:effectLst>
              </a:rPr>
            </a:br>
            <a:r>
              <a:rPr lang="en-US" sz="3600" b="1">
                <a:effectLst>
                  <a:outerShdw blurRad="38100" dist="38100" dir="2700000" algn="tl">
                    <a:srgbClr val="DDDDDD"/>
                  </a:outerShdw>
                </a:effectLst>
              </a:rPr>
              <a:t>A </a:t>
            </a:r>
            <a:r>
              <a:rPr lang="ja-JP" altLang="en-US" sz="3600" b="1">
                <a:effectLst>
                  <a:outerShdw blurRad="38100" dist="38100" dir="2700000" algn="tl">
                    <a:srgbClr val="DDDDDD"/>
                  </a:outerShdw>
                </a:effectLst>
                <a:latin typeface="Arial"/>
              </a:rPr>
              <a:t>“</a:t>
            </a:r>
            <a:r>
              <a:rPr lang="en-US" sz="3600" b="1">
                <a:effectLst>
                  <a:outerShdw blurRad="38100" dist="38100" dir="2700000" algn="tl">
                    <a:srgbClr val="DDDDDD"/>
                  </a:outerShdw>
                </a:effectLst>
              </a:rPr>
              <a:t>Missile Gap?</a:t>
            </a:r>
            <a:r>
              <a:rPr lang="ja-JP" altLang="en-US" sz="3600" b="1">
                <a:effectLst>
                  <a:outerShdw blurRad="38100" dist="38100" dir="2700000" algn="tl">
                    <a:srgbClr val="DDDDDD"/>
                  </a:outerShdw>
                </a:effectLst>
                <a:latin typeface="Arial"/>
              </a:rPr>
              <a:t>”</a:t>
            </a:r>
            <a:endParaRPr lang="en-US" sz="3600" b="1">
              <a:effectLst>
                <a:outerShdw blurRad="38100" dist="38100" dir="2700000" algn="tl">
                  <a:srgbClr val="DDDDDD"/>
                </a:outerShdw>
              </a:effectLst>
            </a:endParaRPr>
          </a:p>
        </p:txBody>
      </p:sp>
      <p:pic>
        <p:nvPicPr>
          <p:cNvPr id="94211" name="Picture 3" descr="Peacekeeper missile"/>
          <p:cNvPicPr>
            <a:picLocks noChangeAspect="1" noChangeArrowheads="1"/>
          </p:cNvPicPr>
          <p:nvPr/>
        </p:nvPicPr>
        <p:blipFill>
          <a:blip r:embed="rId2">
            <a:extLst>
              <a:ext uri="{28A0092B-C50C-407E-A947-70E740481C1C}">
                <a14:useLocalDpi xmlns:a14="http://schemas.microsoft.com/office/drawing/2010/main" val="0"/>
              </a:ext>
            </a:extLst>
          </a:blip>
          <a:srcRect l="7544" t="2110" r="14510" b="2902"/>
          <a:stretch>
            <a:fillRect/>
          </a:stretch>
        </p:blipFill>
        <p:spPr bwMode="auto">
          <a:xfrm>
            <a:off x="2065338" y="1828800"/>
            <a:ext cx="2887662"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212" name="Text Box 4"/>
          <p:cNvSpPr txBox="1">
            <a:spLocks noChangeArrowheads="1"/>
          </p:cNvSpPr>
          <p:nvPr/>
        </p:nvSpPr>
        <p:spPr bwMode="auto">
          <a:xfrm>
            <a:off x="5410200" y="1649413"/>
            <a:ext cx="32766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a:solidFill>
                  <a:schemeClr val="tx1"/>
                </a:solidFill>
                <a:latin typeface="Arial" charset="0"/>
                <a:ea typeface="ＭＳ Ｐゴシック" charset="0"/>
                <a:cs typeface="Arial" charset="0"/>
              </a:defRPr>
            </a:lvl1pPr>
            <a:lvl2pPr marL="571500" eaLnBrk="0" hangingPunct="0">
              <a:defRPr>
                <a:solidFill>
                  <a:schemeClr val="tx1"/>
                </a:solidFill>
                <a:latin typeface="Arial" charset="0"/>
                <a:ea typeface="Arial" charset="0"/>
                <a:cs typeface="Arial" charset="0"/>
              </a:defRPr>
            </a:lvl2pPr>
            <a:lvl3pPr eaLnBrk="0" hangingPunct="0">
              <a:defRPr>
                <a:solidFill>
                  <a:schemeClr val="tx1"/>
                </a:solidFill>
                <a:latin typeface="Arial" charset="0"/>
                <a:ea typeface="Arial" charset="0"/>
                <a:cs typeface="Arial" charset="0"/>
              </a:defRPr>
            </a:lvl3pPr>
            <a:lvl4pPr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eaLnBrk="0" fontAlgn="base" hangingPunct="0">
              <a:spcBef>
                <a:spcPct val="0"/>
              </a:spcBef>
              <a:spcAft>
                <a:spcPct val="0"/>
              </a:spcAft>
              <a:defRPr>
                <a:solidFill>
                  <a:schemeClr val="tx1"/>
                </a:solidFill>
                <a:latin typeface="Arial" charset="0"/>
                <a:ea typeface="Arial" charset="0"/>
                <a:cs typeface="Arial" charset="0"/>
              </a:defRPr>
            </a:lvl6pPr>
            <a:lvl7pPr eaLnBrk="0" fontAlgn="base" hangingPunct="0">
              <a:spcBef>
                <a:spcPct val="0"/>
              </a:spcBef>
              <a:spcAft>
                <a:spcPct val="0"/>
              </a:spcAft>
              <a:defRPr>
                <a:solidFill>
                  <a:schemeClr val="tx1"/>
                </a:solidFill>
                <a:latin typeface="Arial" charset="0"/>
                <a:ea typeface="Arial" charset="0"/>
                <a:cs typeface="Arial" charset="0"/>
              </a:defRPr>
            </a:lvl7pPr>
            <a:lvl8pPr eaLnBrk="0" fontAlgn="base" hangingPunct="0">
              <a:spcBef>
                <a:spcPct val="0"/>
              </a:spcBef>
              <a:spcAft>
                <a:spcPct val="0"/>
              </a:spcAft>
              <a:defRPr>
                <a:solidFill>
                  <a:schemeClr val="tx1"/>
                </a:solidFill>
                <a:latin typeface="Arial" charset="0"/>
                <a:ea typeface="Arial" charset="0"/>
                <a:cs typeface="Arial" charset="0"/>
              </a:defRPr>
            </a:lvl8pPr>
            <a:lvl9pP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Clr>
                <a:srgbClr val="D40000"/>
              </a:buClr>
              <a:buFont typeface="Zymbols" charset="0"/>
              <a:buChar char="}"/>
            </a:pPr>
            <a:r>
              <a:rPr lang="en-US" sz="2400" b="1">
                <a:effectLst>
                  <a:outerShdw blurRad="38100" dist="38100" dir="2700000" algn="tl">
                    <a:srgbClr val="DDDDDD"/>
                  </a:outerShdw>
                </a:effectLst>
                <a:latin typeface="Comic Sans MS" charset="0"/>
              </a:rPr>
              <a:t>The Soviet Union exploded its first A-bomb in 1949.</a:t>
            </a:r>
          </a:p>
          <a:p>
            <a:pPr eaLnBrk="1" hangingPunct="1">
              <a:spcBef>
                <a:spcPct val="50000"/>
              </a:spcBef>
              <a:buClr>
                <a:srgbClr val="D40000"/>
              </a:buClr>
              <a:buFont typeface="Zymbols" charset="0"/>
              <a:buChar char="}"/>
            </a:pPr>
            <a:r>
              <a:rPr lang="en-US" sz="2400" b="1">
                <a:effectLst>
                  <a:outerShdw blurRad="38100" dist="38100" dir="2700000" algn="tl">
                    <a:srgbClr val="DDDDDD"/>
                  </a:outerShdw>
                </a:effectLst>
                <a:latin typeface="Comic Sans MS" charset="0"/>
              </a:rPr>
              <a:t>Now there were two nuclear superpowers!</a:t>
            </a:r>
          </a:p>
        </p:txBody>
      </p:sp>
      <p:pic>
        <p:nvPicPr>
          <p:cNvPr id="94213" name="Picture 5" descr="fallout_shelter_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4419600"/>
            <a:ext cx="1422400" cy="1951038"/>
          </a:xfrm>
          <a:prstGeom prst="rect">
            <a:avLst/>
          </a:prstGeom>
          <a:noFill/>
          <a:ln w="19050">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94214" name="Text Box 6"/>
          <p:cNvSpPr txBox="1">
            <a:spLocks noChangeArrowheads="1"/>
          </p:cNvSpPr>
          <p:nvPr/>
        </p:nvSpPr>
        <p:spPr bwMode="auto">
          <a:xfrm>
            <a:off x="519113" y="61849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hlinkClick r:id="rId4"/>
              </a:rPr>
              <a:t>http://www.youtube.com/watch?v=IKqXu-5jw60</a:t>
            </a:r>
            <a:endParaRPr lang="en-US"/>
          </a:p>
        </p:txBody>
      </p:sp>
    </p:spTree>
    <p:extLst>
      <p:ext uri="{BB962C8B-B14F-4D97-AF65-F5344CB8AC3E}">
        <p14:creationId xmlns:p14="http://schemas.microsoft.com/office/powerpoint/2010/main" val="2276280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p:cTn id="7" dur="1000" fill="hold"/>
                                        <p:tgtEl>
                                          <p:spTgt spid="942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421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4213"/>
                                        </p:tgtEl>
                                        <p:attrNameLst>
                                          <p:attrName>ppt_y</p:attrName>
                                        </p:attrNameLst>
                                      </p:cBhvr>
                                      <p:tavLst>
                                        <p:tav tm="0">
                                          <p:val>
                                            <p:strVal val="#ppt_y"/>
                                          </p:val>
                                        </p:tav>
                                        <p:tav tm="100000">
                                          <p:val>
                                            <p:strVal val="#ppt_y"/>
                                          </p:val>
                                        </p:tav>
                                      </p:tavLst>
                                    </p:anim>
                                    <p:animEffect transition="in" filter="fade">
                                      <p:cBhvr>
                                        <p:cTn id="10" dur="10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latin typeface="Arial" charset="0"/>
                <a:cs typeface="Arial" charset="0"/>
              </a:rPr>
              <a:t>The Avro Arrow</a:t>
            </a:r>
          </a:p>
        </p:txBody>
      </p:sp>
      <p:sp>
        <p:nvSpPr>
          <p:cNvPr id="31747" name="Rectangle 3"/>
          <p:cNvSpPr>
            <a:spLocks noGrp="1" noChangeArrowheads="1"/>
          </p:cNvSpPr>
          <p:nvPr>
            <p:ph type="body" idx="1"/>
          </p:nvPr>
        </p:nvSpPr>
        <p:spPr/>
        <p:txBody>
          <a:bodyPr>
            <a:normAutofit lnSpcReduction="10000"/>
          </a:bodyPr>
          <a:lstStyle/>
          <a:p>
            <a:pPr eaLnBrk="1" hangingPunct="1"/>
            <a:r>
              <a:rPr lang="en-CA" dirty="0">
                <a:latin typeface="Arial" charset="0"/>
                <a:cs typeface="Arial" charset="0"/>
              </a:rPr>
              <a:t>A shining moment occurred with the development of the </a:t>
            </a:r>
            <a:r>
              <a:rPr lang="en-CA" b="1" dirty="0">
                <a:latin typeface="Arial" charset="0"/>
                <a:cs typeface="Arial" charset="0"/>
              </a:rPr>
              <a:t>Avro Arrow</a:t>
            </a:r>
            <a:r>
              <a:rPr lang="en-CA" dirty="0">
                <a:latin typeface="Arial" charset="0"/>
                <a:cs typeface="Arial" charset="0"/>
              </a:rPr>
              <a:t>, a supersonic jet fighter. </a:t>
            </a:r>
          </a:p>
          <a:p>
            <a:pPr eaLnBrk="1" hangingPunct="1"/>
            <a:r>
              <a:rPr lang="en-CA" dirty="0">
                <a:latin typeface="Arial" charset="0"/>
                <a:cs typeface="Arial" charset="0"/>
              </a:rPr>
              <a:t>It was well ahead of its time technologically but would be scrapped by the </a:t>
            </a:r>
            <a:r>
              <a:rPr lang="en-CA" b="1" dirty="0">
                <a:latin typeface="Arial" charset="0"/>
                <a:cs typeface="Arial" charset="0"/>
              </a:rPr>
              <a:t>Diefenbaker</a:t>
            </a:r>
            <a:r>
              <a:rPr lang="en-CA" dirty="0">
                <a:latin typeface="Arial" charset="0"/>
                <a:cs typeface="Arial" charset="0"/>
              </a:rPr>
              <a:t> government who maintained modern day warfare would be fought with intercontinental missiles rather than jet fighters.</a:t>
            </a:r>
            <a:r>
              <a:rPr lang="en-US" dirty="0">
                <a:latin typeface="Arial" charset="0"/>
                <a:cs typeface="Arial" charset="0"/>
              </a:rPr>
              <a:t> </a:t>
            </a:r>
          </a:p>
        </p:txBody>
      </p:sp>
    </p:spTree>
    <p:extLst>
      <p:ext uri="{BB962C8B-B14F-4D97-AF65-F5344CB8AC3E}">
        <p14:creationId xmlns:p14="http://schemas.microsoft.com/office/powerpoint/2010/main" val="659883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cs typeface="Arial" charset="0"/>
              </a:rPr>
              <a:t>The AVRO Arrow</a:t>
            </a:r>
          </a:p>
        </p:txBody>
      </p:sp>
      <p:pic>
        <p:nvPicPr>
          <p:cNvPr id="32771" name="Picture 3" descr="Avro_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268413"/>
            <a:ext cx="59817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315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cs typeface="Arial" charset="0"/>
              </a:rPr>
              <a:t>The Avro Arrow</a:t>
            </a:r>
          </a:p>
        </p:txBody>
      </p:sp>
      <p:sp>
        <p:nvSpPr>
          <p:cNvPr id="33795" name="Rectangle 3"/>
          <p:cNvSpPr>
            <a:spLocks noGrp="1" noChangeArrowheads="1"/>
          </p:cNvSpPr>
          <p:nvPr>
            <p:ph type="body" idx="1"/>
          </p:nvPr>
        </p:nvSpPr>
        <p:spPr/>
        <p:txBody>
          <a:bodyPr>
            <a:normAutofit lnSpcReduction="10000"/>
          </a:bodyPr>
          <a:lstStyle/>
          <a:p>
            <a:pPr eaLnBrk="1" hangingPunct="1"/>
            <a:r>
              <a:rPr lang="en-CA" dirty="0">
                <a:latin typeface="Arial" charset="0"/>
                <a:cs typeface="Arial" charset="0"/>
              </a:rPr>
              <a:t>It was also a Liberal inspired project and Diefenbaker was a Conservative. </a:t>
            </a:r>
            <a:endParaRPr lang="en-US" dirty="0"/>
          </a:p>
          <a:p>
            <a:pPr lvl="1"/>
            <a:r>
              <a:rPr lang="en-US" dirty="0"/>
              <a:t>Popular </a:t>
            </a:r>
            <a:r>
              <a:rPr lang="en-US" dirty="0" smtClean="0"/>
              <a:t>Belief: US </a:t>
            </a:r>
            <a:r>
              <a:rPr lang="en-US" dirty="0"/>
              <a:t>military jealous of advanced Arrow, convince PM Diefenbaker to cancel </a:t>
            </a:r>
            <a:r>
              <a:rPr lang="en-US" dirty="0" smtClean="0"/>
              <a:t>project</a:t>
            </a:r>
            <a:endParaRPr lang="en-US" dirty="0"/>
          </a:p>
          <a:p>
            <a:pPr lvl="1"/>
            <a:r>
              <a:rPr lang="en-US" dirty="0" smtClean="0"/>
              <a:t>Historians: Arrow </a:t>
            </a:r>
            <a:r>
              <a:rPr lang="en-US" dirty="0"/>
              <a:t>was way too costly, Canada could not afford it, other countries didn’t want to buy </a:t>
            </a:r>
            <a:r>
              <a:rPr lang="en-US" dirty="0" smtClean="0"/>
              <a:t>it</a:t>
            </a:r>
            <a:endParaRPr lang="en-CA" dirty="0">
              <a:latin typeface="Arial" charset="0"/>
              <a:cs typeface="Arial" charset="0"/>
            </a:endParaRPr>
          </a:p>
          <a:p>
            <a:pPr eaLnBrk="1" hangingPunct="1"/>
            <a:r>
              <a:rPr lang="en-CA" dirty="0">
                <a:latin typeface="Arial" charset="0"/>
                <a:cs typeface="Arial" charset="0"/>
              </a:rPr>
              <a:t>It is ironic that most of the world’s minor conflicts since then have utilized jet fighters almost exclusively. </a:t>
            </a:r>
            <a:endParaRPr lang="en-US" dirty="0">
              <a:latin typeface="Arial" charset="0"/>
              <a:cs typeface="Arial" charset="0"/>
            </a:endParaRPr>
          </a:p>
        </p:txBody>
      </p:sp>
    </p:spTree>
    <p:extLst>
      <p:ext uri="{BB962C8B-B14F-4D97-AF65-F5344CB8AC3E}">
        <p14:creationId xmlns:p14="http://schemas.microsoft.com/office/powerpoint/2010/main" val="239844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The </a:t>
            </a:r>
            <a:r>
              <a:rPr lang="en-US" dirty="0"/>
              <a:t>Cold War in Canada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1945</a:t>
            </a:r>
            <a:r>
              <a:rPr lang="en-US" dirty="0"/>
              <a:t>: Igor </a:t>
            </a:r>
            <a:r>
              <a:rPr lang="en-US" dirty="0" err="1"/>
              <a:t>Gouzenko</a:t>
            </a:r>
            <a:r>
              <a:rPr lang="en-US" dirty="0"/>
              <a:t> </a:t>
            </a:r>
            <a:endParaRPr lang="en-US" dirty="0"/>
          </a:p>
          <a:p>
            <a:pPr marL="0" indent="0">
              <a:buNone/>
            </a:pPr>
            <a:r>
              <a:rPr lang="en-US" dirty="0" smtClean="0"/>
              <a:t>(</a:t>
            </a:r>
            <a:r>
              <a:rPr lang="en-US" dirty="0"/>
              <a:t>worker in Soviet embassy in Ottawa) revealed a Soviet spy ring in the Canadian government</a:t>
            </a:r>
          </a:p>
          <a:p>
            <a:pPr marL="0" indent="0">
              <a:buNone/>
            </a:pPr>
            <a:r>
              <a:rPr lang="en-US" dirty="0" smtClean="0"/>
              <a:t>	►</a:t>
            </a:r>
            <a:r>
              <a:rPr lang="en-US" dirty="0"/>
              <a:t>Not as much paranoia as in the </a:t>
            </a:r>
            <a:r>
              <a:rPr lang="en-US" dirty="0" smtClean="0"/>
              <a:t>USA</a:t>
            </a:r>
          </a:p>
          <a:p>
            <a:pPr marL="0" indent="0">
              <a:buNone/>
            </a:pPr>
            <a:r>
              <a:rPr lang="en-US" dirty="0"/>
              <a:t>	</a:t>
            </a:r>
            <a:r>
              <a:rPr lang="en-US" dirty="0" smtClean="0"/>
              <a:t>	- Can</a:t>
            </a:r>
            <a:r>
              <a:rPr lang="en-US" dirty="0"/>
              <a:t>. </a:t>
            </a:r>
            <a:r>
              <a:rPr lang="en-US" dirty="0" smtClean="0"/>
              <a:t>government refused </a:t>
            </a:r>
            <a:r>
              <a:rPr lang="en-US" dirty="0"/>
              <a:t>to outlaw </a:t>
            </a:r>
            <a:r>
              <a:rPr lang="en-US" dirty="0" smtClean="0"/>
              <a:t>communism</a:t>
            </a:r>
            <a:endParaRPr lang="en-US" dirty="0"/>
          </a:p>
          <a:p>
            <a:pPr marL="0" indent="0">
              <a:buNone/>
            </a:pPr>
            <a:r>
              <a:rPr lang="en-US" dirty="0" smtClean="0"/>
              <a:t>	►</a:t>
            </a:r>
            <a:r>
              <a:rPr lang="en-US" dirty="0"/>
              <a:t>Distrust of communism in some </a:t>
            </a:r>
            <a:r>
              <a:rPr lang="en-US" dirty="0" smtClean="0"/>
              <a:t>areas</a:t>
            </a:r>
          </a:p>
          <a:p>
            <a:pPr marL="0" indent="0">
              <a:buNone/>
            </a:pPr>
            <a:r>
              <a:rPr lang="en-US" dirty="0" smtClean="0"/>
              <a:t>		- </a:t>
            </a:r>
            <a:r>
              <a:rPr lang="en-US" dirty="0" err="1" smtClean="0"/>
              <a:t>Labour</a:t>
            </a:r>
            <a:r>
              <a:rPr lang="en-US" dirty="0" smtClean="0"/>
              <a:t> union leaders </a:t>
            </a:r>
            <a:r>
              <a:rPr lang="en-US" dirty="0"/>
              <a:t>often suspected; RCMP </a:t>
            </a:r>
            <a:r>
              <a:rPr lang="en-US" dirty="0" smtClean="0"/>
              <a:t>	monitored </a:t>
            </a:r>
            <a:r>
              <a:rPr lang="en-US" dirty="0"/>
              <a:t>suspected </a:t>
            </a:r>
            <a:r>
              <a:rPr lang="en-US" dirty="0" smtClean="0"/>
              <a:t>communists</a:t>
            </a:r>
            <a:endParaRPr lang="en-US" dirty="0"/>
          </a:p>
          <a:p>
            <a:pPr marL="0" indent="0">
              <a:buNone/>
            </a:pPr>
            <a:r>
              <a:rPr lang="en-US" dirty="0" smtClean="0"/>
              <a:t>	►</a:t>
            </a:r>
            <a:r>
              <a:rPr lang="en-US" dirty="0"/>
              <a:t>Quebec: </a:t>
            </a:r>
            <a:r>
              <a:rPr lang="en-US" dirty="0" smtClean="0"/>
              <a:t>Premier </a:t>
            </a:r>
            <a:r>
              <a:rPr lang="en-US" dirty="0" err="1" smtClean="0"/>
              <a:t>Duplessis</a:t>
            </a:r>
            <a:r>
              <a:rPr lang="en-US" dirty="0" smtClean="0"/>
              <a:t> </a:t>
            </a:r>
            <a:r>
              <a:rPr lang="en-US" dirty="0"/>
              <a:t>anti-</a:t>
            </a:r>
            <a:r>
              <a:rPr lang="en-US" dirty="0" smtClean="0"/>
              <a:t>communist</a:t>
            </a:r>
          </a:p>
          <a:p>
            <a:pPr marL="0" indent="0">
              <a:buNone/>
            </a:pPr>
            <a:r>
              <a:rPr lang="en-US" dirty="0"/>
              <a:t>	</a:t>
            </a:r>
            <a:r>
              <a:rPr lang="en-US" dirty="0" smtClean="0"/>
              <a:t>	- Padlock </a:t>
            </a:r>
            <a:r>
              <a:rPr lang="en-US" dirty="0"/>
              <a:t>Law: </a:t>
            </a:r>
            <a:r>
              <a:rPr lang="en-US" dirty="0" smtClean="0"/>
              <a:t>used </a:t>
            </a:r>
            <a:r>
              <a:rPr lang="en-US" dirty="0"/>
              <a:t>to lock up buildings/ </a:t>
            </a:r>
            <a:r>
              <a:rPr lang="en-US" dirty="0" smtClean="0"/>
              <a:t>			organizations </a:t>
            </a:r>
            <a:r>
              <a:rPr lang="en-US" dirty="0"/>
              <a:t>suspected of </a:t>
            </a:r>
            <a:r>
              <a:rPr lang="en-US" dirty="0" smtClean="0"/>
              <a:t>being </a:t>
            </a:r>
            <a:r>
              <a:rPr lang="en-US" dirty="0"/>
              <a:t>used by communists</a:t>
            </a:r>
          </a:p>
          <a:p>
            <a:endParaRPr lang="en-US" dirty="0"/>
          </a:p>
          <a:p>
            <a:endParaRPr lang="en-US" dirty="0"/>
          </a:p>
        </p:txBody>
      </p:sp>
      <p:pic>
        <p:nvPicPr>
          <p:cNvPr id="4" name="Picture 3"/>
          <p:cNvPicPr>
            <a:picLocks noChangeAspect="1"/>
          </p:cNvPicPr>
          <p:nvPr/>
        </p:nvPicPr>
        <p:blipFill>
          <a:blip r:embed="rId2"/>
          <a:stretch>
            <a:fillRect/>
          </a:stretch>
        </p:blipFill>
        <p:spPr>
          <a:xfrm>
            <a:off x="6791858" y="1"/>
            <a:ext cx="2362749" cy="2039840"/>
          </a:xfrm>
          <a:prstGeom prst="rect">
            <a:avLst/>
          </a:prstGeom>
        </p:spPr>
      </p:pic>
    </p:spTree>
    <p:extLst>
      <p:ext uri="{BB962C8B-B14F-4D97-AF65-F5344CB8AC3E}">
        <p14:creationId xmlns:p14="http://schemas.microsoft.com/office/powerpoint/2010/main" val="266351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atin typeface="Arial" charset="0"/>
                <a:cs typeface="Arial" charset="0"/>
              </a:rPr>
              <a:t>The Cold War World</a:t>
            </a:r>
          </a:p>
        </p:txBody>
      </p:sp>
      <p:pic>
        <p:nvPicPr>
          <p:cNvPr id="11267" name="Picture 3" descr="00126e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84313"/>
            <a:ext cx="6535738"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5523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258888" y="0"/>
            <a:ext cx="731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u="sng">
                <a:effectLst>
                  <a:outerShdw blurRad="38100" dist="38100" dir="2700000" algn="tl">
                    <a:srgbClr val="DDDDDD"/>
                  </a:outerShdw>
                </a:effectLst>
              </a:rPr>
              <a:t>N</a:t>
            </a:r>
            <a:r>
              <a:rPr lang="en-US" sz="3600" b="1">
                <a:effectLst>
                  <a:outerShdw blurRad="38100" dist="38100" dir="2700000" algn="tl">
                    <a:srgbClr val="DDDDDD"/>
                  </a:outerShdw>
                </a:effectLst>
              </a:rPr>
              <a:t>orth </a:t>
            </a:r>
            <a:r>
              <a:rPr lang="en-US" sz="3600" b="1" u="sng">
                <a:effectLst>
                  <a:outerShdw blurRad="38100" dist="38100" dir="2700000" algn="tl">
                    <a:srgbClr val="DDDDDD"/>
                  </a:outerShdw>
                </a:effectLst>
              </a:rPr>
              <a:t>A</a:t>
            </a:r>
            <a:r>
              <a:rPr lang="en-US" sz="3600" b="1">
                <a:effectLst>
                  <a:outerShdw blurRad="38100" dist="38100" dir="2700000" algn="tl">
                    <a:srgbClr val="DDDDDD"/>
                  </a:outerShdw>
                </a:effectLst>
              </a:rPr>
              <a:t>tlantic </a:t>
            </a:r>
            <a:r>
              <a:rPr lang="en-US" sz="3600" b="1" u="sng">
                <a:effectLst>
                  <a:outerShdw blurRad="38100" dist="38100" dir="2700000" algn="tl">
                    <a:srgbClr val="DDDDDD"/>
                  </a:outerShdw>
                </a:effectLst>
              </a:rPr>
              <a:t>T</a:t>
            </a:r>
            <a:r>
              <a:rPr lang="en-US" sz="3600" b="1">
                <a:effectLst>
                  <a:outerShdw blurRad="38100" dist="38100" dir="2700000" algn="tl">
                    <a:srgbClr val="DDDDDD"/>
                  </a:outerShdw>
                </a:effectLst>
              </a:rPr>
              <a:t>reaty </a:t>
            </a:r>
            <a:r>
              <a:rPr lang="en-US" sz="3600" b="1" u="sng">
                <a:effectLst>
                  <a:outerShdw blurRad="38100" dist="38100" dir="2700000" algn="tl">
                    <a:srgbClr val="DDDDDD"/>
                  </a:outerShdw>
                </a:effectLst>
              </a:rPr>
              <a:t>O</a:t>
            </a:r>
            <a:r>
              <a:rPr lang="en-US" sz="3600" b="1">
                <a:effectLst>
                  <a:outerShdw blurRad="38100" dist="38100" dir="2700000" algn="tl">
                    <a:srgbClr val="DDDDDD"/>
                  </a:outerShdw>
                </a:effectLst>
              </a:rPr>
              <a:t>rganization (1949)</a:t>
            </a:r>
          </a:p>
        </p:txBody>
      </p:sp>
      <p:sp>
        <p:nvSpPr>
          <p:cNvPr id="92163" name="Text Box 3"/>
          <p:cNvSpPr txBox="1">
            <a:spLocks noChangeArrowheads="1"/>
          </p:cNvSpPr>
          <p:nvPr/>
        </p:nvSpPr>
        <p:spPr bwMode="auto">
          <a:xfrm>
            <a:off x="684213" y="3716338"/>
            <a:ext cx="3124200" cy="29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eaLnBrk="0" hangingPunct="0">
              <a:defRPr>
                <a:solidFill>
                  <a:schemeClr val="tx1"/>
                </a:solidFill>
                <a:latin typeface="Arial" charset="0"/>
                <a:ea typeface="ＭＳ Ｐゴシック" charset="0"/>
                <a:cs typeface="Arial" charset="0"/>
              </a:defRPr>
            </a:lvl1pPr>
            <a:lvl2pPr marL="512763" eaLnBrk="0" hangingPunct="0">
              <a:defRPr>
                <a:solidFill>
                  <a:schemeClr val="tx1"/>
                </a:solidFill>
                <a:latin typeface="Arial" charset="0"/>
                <a:ea typeface="Arial" charset="0"/>
                <a:cs typeface="Arial" charset="0"/>
              </a:defRPr>
            </a:lvl2pPr>
            <a:lvl3pPr eaLnBrk="0" hangingPunct="0">
              <a:defRPr>
                <a:solidFill>
                  <a:schemeClr val="tx1"/>
                </a:solidFill>
                <a:latin typeface="Arial" charset="0"/>
                <a:ea typeface="Arial" charset="0"/>
                <a:cs typeface="Arial" charset="0"/>
              </a:defRPr>
            </a:lvl3pPr>
            <a:lvl4pPr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eaLnBrk="0" fontAlgn="base" hangingPunct="0">
              <a:spcBef>
                <a:spcPct val="0"/>
              </a:spcBef>
              <a:spcAft>
                <a:spcPct val="0"/>
              </a:spcAft>
              <a:defRPr>
                <a:solidFill>
                  <a:schemeClr val="tx1"/>
                </a:solidFill>
                <a:latin typeface="Arial" charset="0"/>
                <a:ea typeface="Arial" charset="0"/>
                <a:cs typeface="Arial" charset="0"/>
              </a:defRPr>
            </a:lvl6pPr>
            <a:lvl7pPr eaLnBrk="0" fontAlgn="base" hangingPunct="0">
              <a:spcBef>
                <a:spcPct val="0"/>
              </a:spcBef>
              <a:spcAft>
                <a:spcPct val="0"/>
              </a:spcAft>
              <a:defRPr>
                <a:solidFill>
                  <a:schemeClr val="tx1"/>
                </a:solidFill>
                <a:latin typeface="Arial" charset="0"/>
                <a:ea typeface="Arial" charset="0"/>
                <a:cs typeface="Arial" charset="0"/>
              </a:defRPr>
            </a:lvl7pPr>
            <a:lvl8pPr eaLnBrk="0" fontAlgn="base" hangingPunct="0">
              <a:spcBef>
                <a:spcPct val="0"/>
              </a:spcBef>
              <a:spcAft>
                <a:spcPct val="0"/>
              </a:spcAft>
              <a:defRPr>
                <a:solidFill>
                  <a:schemeClr val="tx1"/>
                </a:solidFill>
                <a:latin typeface="Arial" charset="0"/>
                <a:ea typeface="Arial" charset="0"/>
                <a:cs typeface="Arial" charset="0"/>
              </a:defRPr>
            </a:lvl8pPr>
            <a:lvl9pP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United States</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Belgium</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Britain</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Canada</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Denmark</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France</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Iceland</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Italy</a:t>
            </a:r>
          </a:p>
        </p:txBody>
      </p:sp>
      <p:sp>
        <p:nvSpPr>
          <p:cNvPr id="92164" name="Text Box 4"/>
          <p:cNvSpPr txBox="1">
            <a:spLocks noChangeArrowheads="1"/>
          </p:cNvSpPr>
          <p:nvPr/>
        </p:nvSpPr>
        <p:spPr bwMode="auto">
          <a:xfrm>
            <a:off x="5508625" y="3716338"/>
            <a:ext cx="28956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eaLnBrk="0" hangingPunct="0">
              <a:defRPr>
                <a:solidFill>
                  <a:schemeClr val="tx1"/>
                </a:solidFill>
                <a:latin typeface="Arial" charset="0"/>
                <a:ea typeface="ＭＳ Ｐゴシック" charset="0"/>
                <a:cs typeface="Arial" charset="0"/>
              </a:defRPr>
            </a:lvl1pPr>
            <a:lvl2pPr marL="512763" eaLnBrk="0" hangingPunct="0">
              <a:defRPr>
                <a:solidFill>
                  <a:schemeClr val="tx1"/>
                </a:solidFill>
                <a:latin typeface="Arial" charset="0"/>
                <a:ea typeface="Arial" charset="0"/>
                <a:cs typeface="Arial" charset="0"/>
              </a:defRPr>
            </a:lvl2pPr>
            <a:lvl3pPr eaLnBrk="0" hangingPunct="0">
              <a:defRPr>
                <a:solidFill>
                  <a:schemeClr val="tx1"/>
                </a:solidFill>
                <a:latin typeface="Arial" charset="0"/>
                <a:ea typeface="Arial" charset="0"/>
                <a:cs typeface="Arial" charset="0"/>
              </a:defRPr>
            </a:lvl3pPr>
            <a:lvl4pPr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eaLnBrk="0" fontAlgn="base" hangingPunct="0">
              <a:spcBef>
                <a:spcPct val="0"/>
              </a:spcBef>
              <a:spcAft>
                <a:spcPct val="0"/>
              </a:spcAft>
              <a:defRPr>
                <a:solidFill>
                  <a:schemeClr val="tx1"/>
                </a:solidFill>
                <a:latin typeface="Arial" charset="0"/>
                <a:ea typeface="Arial" charset="0"/>
                <a:cs typeface="Arial" charset="0"/>
              </a:defRPr>
            </a:lvl6pPr>
            <a:lvl7pPr eaLnBrk="0" fontAlgn="base" hangingPunct="0">
              <a:spcBef>
                <a:spcPct val="0"/>
              </a:spcBef>
              <a:spcAft>
                <a:spcPct val="0"/>
              </a:spcAft>
              <a:defRPr>
                <a:solidFill>
                  <a:schemeClr val="tx1"/>
                </a:solidFill>
                <a:latin typeface="Arial" charset="0"/>
                <a:ea typeface="Arial" charset="0"/>
                <a:cs typeface="Arial" charset="0"/>
              </a:defRPr>
            </a:lvl7pPr>
            <a:lvl8pPr eaLnBrk="0" fontAlgn="base" hangingPunct="0">
              <a:spcBef>
                <a:spcPct val="0"/>
              </a:spcBef>
              <a:spcAft>
                <a:spcPct val="0"/>
              </a:spcAft>
              <a:defRPr>
                <a:solidFill>
                  <a:schemeClr val="tx1"/>
                </a:solidFill>
                <a:latin typeface="Arial" charset="0"/>
                <a:ea typeface="Arial" charset="0"/>
                <a:cs typeface="Arial" charset="0"/>
              </a:defRPr>
            </a:lvl8pPr>
            <a:lvl9pP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Luxemburg</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Netherlands</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Norway</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Portugal</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1952: Greece &amp; </a:t>
            </a:r>
            <a:br>
              <a:rPr lang="en-US" sz="1600" b="1">
                <a:effectLst>
                  <a:outerShdw blurRad="38100" dist="38100" dir="2700000" algn="tl">
                    <a:srgbClr val="DDDDDD"/>
                  </a:outerShdw>
                </a:effectLst>
                <a:latin typeface="Comic Sans MS" charset="0"/>
              </a:rPr>
            </a:br>
            <a:r>
              <a:rPr lang="en-US" sz="1600" b="1">
                <a:effectLst>
                  <a:outerShdw blurRad="38100" dist="38100" dir="2700000" algn="tl">
                    <a:srgbClr val="DDDDDD"/>
                  </a:outerShdw>
                </a:effectLst>
                <a:latin typeface="Comic Sans MS" charset="0"/>
              </a:rPr>
              <a:t>       Turkey</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1955: West Germany</a:t>
            </a:r>
          </a:p>
          <a:p>
            <a:pPr eaLnBrk="1" hangingPunct="1">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1983: Spain</a:t>
            </a:r>
          </a:p>
        </p:txBody>
      </p:sp>
      <p:pic>
        <p:nvPicPr>
          <p:cNvPr id="92165" name="Picture 5" descr="Map_of_NATO_countries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4283"/>
          <a:stretch>
            <a:fillRect/>
          </a:stretch>
        </p:blipFill>
        <p:spPr bwMode="auto">
          <a:xfrm>
            <a:off x="2051050" y="1484313"/>
            <a:ext cx="5510213" cy="2057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2166" name="Picture 6" descr="NATO Flag"/>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635375" y="4508500"/>
            <a:ext cx="1562100" cy="123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813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752600" y="27305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a:effectLst>
                  <a:outerShdw blurRad="38100" dist="38100" dir="2700000" algn="tl">
                    <a:srgbClr val="DDDDDD"/>
                  </a:outerShdw>
                </a:effectLst>
              </a:rPr>
              <a:t>Warsaw Pact (1955)</a:t>
            </a:r>
          </a:p>
        </p:txBody>
      </p:sp>
      <p:pic>
        <p:nvPicPr>
          <p:cNvPr id="93187" name="Picture 3" descr="Map_of_Warsaw_Pact_countrie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514600" y="2257425"/>
            <a:ext cx="5676900" cy="2085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3188" name="Picture 4" descr="Warsaw_Pact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19175"/>
            <a:ext cx="990600" cy="962025"/>
          </a:xfrm>
          <a:prstGeom prst="rect">
            <a:avLst/>
          </a:prstGeom>
          <a:noFill/>
          <a:extLst>
            <a:ext uri="{909E8E84-426E-40dd-AFC4-6F175D3DCCD1}">
              <a14:hiddenFill xmlns:a14="http://schemas.microsoft.com/office/drawing/2010/main">
                <a:solidFill>
                  <a:srgbClr val="FFFFFF"/>
                </a:solidFill>
              </a14:hiddenFill>
            </a:ext>
          </a:extLst>
        </p:spPr>
      </p:pic>
      <p:sp>
        <p:nvSpPr>
          <p:cNvPr id="93189" name="Text Box 5"/>
          <p:cNvSpPr txBox="1">
            <a:spLocks noChangeArrowheads="1"/>
          </p:cNvSpPr>
          <p:nvPr/>
        </p:nvSpPr>
        <p:spPr bwMode="auto">
          <a:xfrm>
            <a:off x="2971800" y="4643438"/>
            <a:ext cx="23622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eaLnBrk="0" hangingPunct="0">
              <a:defRPr>
                <a:solidFill>
                  <a:schemeClr val="tx1"/>
                </a:solidFill>
                <a:latin typeface="Arial" charset="0"/>
                <a:ea typeface="ＭＳ Ｐゴシック" charset="0"/>
                <a:cs typeface="Arial" charset="0"/>
              </a:defRPr>
            </a:lvl1pPr>
            <a:lvl2pPr marL="512763" eaLnBrk="0" hangingPunct="0">
              <a:defRPr>
                <a:solidFill>
                  <a:schemeClr val="tx1"/>
                </a:solidFill>
                <a:latin typeface="Arial" charset="0"/>
                <a:ea typeface="Arial" charset="0"/>
                <a:cs typeface="Arial" charset="0"/>
              </a:defRPr>
            </a:lvl2pPr>
            <a:lvl3pPr eaLnBrk="0" hangingPunct="0">
              <a:defRPr>
                <a:solidFill>
                  <a:schemeClr val="tx1"/>
                </a:solidFill>
                <a:latin typeface="Arial" charset="0"/>
                <a:ea typeface="Arial" charset="0"/>
                <a:cs typeface="Arial" charset="0"/>
              </a:defRPr>
            </a:lvl3pPr>
            <a:lvl4pPr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eaLnBrk="0" fontAlgn="base" hangingPunct="0">
              <a:spcBef>
                <a:spcPct val="0"/>
              </a:spcBef>
              <a:spcAft>
                <a:spcPct val="0"/>
              </a:spcAft>
              <a:defRPr>
                <a:solidFill>
                  <a:schemeClr val="tx1"/>
                </a:solidFill>
                <a:latin typeface="Arial" charset="0"/>
                <a:ea typeface="Arial" charset="0"/>
                <a:cs typeface="Arial" charset="0"/>
              </a:defRPr>
            </a:lvl6pPr>
            <a:lvl7pPr eaLnBrk="0" fontAlgn="base" hangingPunct="0">
              <a:spcBef>
                <a:spcPct val="0"/>
              </a:spcBef>
              <a:spcAft>
                <a:spcPct val="0"/>
              </a:spcAft>
              <a:defRPr>
                <a:solidFill>
                  <a:schemeClr val="tx1"/>
                </a:solidFill>
                <a:latin typeface="Arial" charset="0"/>
                <a:ea typeface="Arial" charset="0"/>
                <a:cs typeface="Arial" charset="0"/>
              </a:defRPr>
            </a:lvl7pPr>
            <a:lvl8pPr eaLnBrk="0" fontAlgn="base" hangingPunct="0">
              <a:spcBef>
                <a:spcPct val="0"/>
              </a:spcBef>
              <a:spcAft>
                <a:spcPct val="0"/>
              </a:spcAft>
              <a:defRPr>
                <a:solidFill>
                  <a:schemeClr val="tx1"/>
                </a:solidFill>
                <a:latin typeface="Arial" charset="0"/>
                <a:ea typeface="Arial" charset="0"/>
                <a:cs typeface="Arial" charset="0"/>
              </a:defRPr>
            </a:lvl8pPr>
            <a:lvl9pP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U. S. S. R.</a:t>
            </a:r>
          </a:p>
          <a:p>
            <a:pPr eaLnBrk="1" hangingPunct="1">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Albania</a:t>
            </a:r>
          </a:p>
          <a:p>
            <a:pPr eaLnBrk="1" hangingPunct="1">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Bulgaria</a:t>
            </a:r>
          </a:p>
          <a:p>
            <a:pPr eaLnBrk="1" hangingPunct="1">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Czechoslovakia</a:t>
            </a:r>
          </a:p>
        </p:txBody>
      </p:sp>
      <p:sp>
        <p:nvSpPr>
          <p:cNvPr id="93190" name="Text Box 6"/>
          <p:cNvSpPr txBox="1">
            <a:spLocks noChangeArrowheads="1"/>
          </p:cNvSpPr>
          <p:nvPr/>
        </p:nvSpPr>
        <p:spPr bwMode="auto">
          <a:xfrm>
            <a:off x="5715000" y="4643438"/>
            <a:ext cx="23622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eaLnBrk="0" hangingPunct="0">
              <a:defRPr>
                <a:solidFill>
                  <a:schemeClr val="tx1"/>
                </a:solidFill>
                <a:latin typeface="Arial" charset="0"/>
                <a:ea typeface="ＭＳ Ｐゴシック" charset="0"/>
                <a:cs typeface="Arial" charset="0"/>
              </a:defRPr>
            </a:lvl1pPr>
            <a:lvl2pPr marL="512763" eaLnBrk="0" hangingPunct="0">
              <a:defRPr>
                <a:solidFill>
                  <a:schemeClr val="tx1"/>
                </a:solidFill>
                <a:latin typeface="Arial" charset="0"/>
                <a:ea typeface="Arial" charset="0"/>
                <a:cs typeface="Arial" charset="0"/>
              </a:defRPr>
            </a:lvl2pPr>
            <a:lvl3pPr eaLnBrk="0" hangingPunct="0">
              <a:defRPr>
                <a:solidFill>
                  <a:schemeClr val="tx1"/>
                </a:solidFill>
                <a:latin typeface="Arial" charset="0"/>
                <a:ea typeface="Arial" charset="0"/>
                <a:cs typeface="Arial" charset="0"/>
              </a:defRPr>
            </a:lvl3pPr>
            <a:lvl4pPr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eaLnBrk="0" fontAlgn="base" hangingPunct="0">
              <a:spcBef>
                <a:spcPct val="0"/>
              </a:spcBef>
              <a:spcAft>
                <a:spcPct val="0"/>
              </a:spcAft>
              <a:defRPr>
                <a:solidFill>
                  <a:schemeClr val="tx1"/>
                </a:solidFill>
                <a:latin typeface="Arial" charset="0"/>
                <a:ea typeface="Arial" charset="0"/>
                <a:cs typeface="Arial" charset="0"/>
              </a:defRPr>
            </a:lvl6pPr>
            <a:lvl7pPr eaLnBrk="0" fontAlgn="base" hangingPunct="0">
              <a:spcBef>
                <a:spcPct val="0"/>
              </a:spcBef>
              <a:spcAft>
                <a:spcPct val="0"/>
              </a:spcAft>
              <a:defRPr>
                <a:solidFill>
                  <a:schemeClr val="tx1"/>
                </a:solidFill>
                <a:latin typeface="Arial" charset="0"/>
                <a:ea typeface="Arial" charset="0"/>
                <a:cs typeface="Arial" charset="0"/>
              </a:defRPr>
            </a:lvl7pPr>
            <a:lvl8pPr eaLnBrk="0" fontAlgn="base" hangingPunct="0">
              <a:spcBef>
                <a:spcPct val="0"/>
              </a:spcBef>
              <a:spcAft>
                <a:spcPct val="0"/>
              </a:spcAft>
              <a:defRPr>
                <a:solidFill>
                  <a:schemeClr val="tx1"/>
                </a:solidFill>
                <a:latin typeface="Arial" charset="0"/>
                <a:ea typeface="Arial" charset="0"/>
                <a:cs typeface="Arial" charset="0"/>
              </a:defRPr>
            </a:lvl8pPr>
            <a:lvl9pP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East Germany</a:t>
            </a:r>
          </a:p>
          <a:p>
            <a:pPr eaLnBrk="1" hangingPunct="1">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Hungary</a:t>
            </a:r>
          </a:p>
          <a:p>
            <a:pPr eaLnBrk="1" hangingPunct="1">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Poland</a:t>
            </a:r>
          </a:p>
          <a:p>
            <a:pPr eaLnBrk="1" hangingPunct="1">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Rumania</a:t>
            </a:r>
          </a:p>
        </p:txBody>
      </p:sp>
    </p:spTree>
    <p:extLst>
      <p:ext uri="{BB962C8B-B14F-4D97-AF65-F5344CB8AC3E}">
        <p14:creationId xmlns:p14="http://schemas.microsoft.com/office/powerpoint/2010/main" val="3806421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latin typeface="Arial" charset="0"/>
                <a:cs typeface="Arial" charset="0"/>
              </a:rPr>
              <a:t>NATO and The Warsaw Pact</a:t>
            </a:r>
          </a:p>
        </p:txBody>
      </p:sp>
      <p:sp>
        <p:nvSpPr>
          <p:cNvPr id="12291" name="Rectangle 3"/>
          <p:cNvSpPr>
            <a:spLocks noGrp="1" noChangeArrowheads="1"/>
          </p:cNvSpPr>
          <p:nvPr>
            <p:ph type="body" idx="1"/>
          </p:nvPr>
        </p:nvSpPr>
        <p:spPr/>
        <p:txBody>
          <a:bodyPr>
            <a:normAutofit fontScale="92500" lnSpcReduction="10000"/>
          </a:bodyPr>
          <a:lstStyle/>
          <a:p>
            <a:pPr eaLnBrk="1" hangingPunct="1"/>
            <a:r>
              <a:rPr lang="en-CA" dirty="0">
                <a:latin typeface="Arial" charset="0"/>
                <a:cs typeface="Arial" charset="0"/>
              </a:rPr>
              <a:t>This relationship would become known as the </a:t>
            </a:r>
            <a:r>
              <a:rPr lang="en-CA" b="1" dirty="0">
                <a:latin typeface="Arial" charset="0"/>
                <a:cs typeface="Arial" charset="0"/>
              </a:rPr>
              <a:t>Cold War</a:t>
            </a:r>
            <a:r>
              <a:rPr lang="en-CA" dirty="0">
                <a:latin typeface="Arial" charset="0"/>
                <a:cs typeface="Arial" charset="0"/>
              </a:rPr>
              <a:t> and would manifest itself in battles in </a:t>
            </a:r>
            <a:r>
              <a:rPr lang="en-CA" b="1" dirty="0">
                <a:latin typeface="Arial" charset="0"/>
                <a:cs typeface="Arial" charset="0"/>
              </a:rPr>
              <a:t>Korea, Vietnam, Egypt, and Cuba.</a:t>
            </a:r>
            <a:r>
              <a:rPr lang="en-CA" dirty="0">
                <a:latin typeface="Arial" charset="0"/>
                <a:cs typeface="Arial" charset="0"/>
              </a:rPr>
              <a:t> </a:t>
            </a:r>
          </a:p>
          <a:p>
            <a:pPr eaLnBrk="1" hangingPunct="1"/>
            <a:r>
              <a:rPr lang="en-CA" dirty="0">
                <a:latin typeface="Arial" charset="0"/>
                <a:cs typeface="Arial" charset="0"/>
              </a:rPr>
              <a:t>Defensive posturing would result in the creation of the </a:t>
            </a:r>
            <a:r>
              <a:rPr lang="en-CA" b="1" dirty="0">
                <a:latin typeface="Arial" charset="0"/>
                <a:cs typeface="Arial" charset="0"/>
              </a:rPr>
              <a:t>North Atlantic Treaty Organization</a:t>
            </a:r>
            <a:r>
              <a:rPr lang="en-CA" dirty="0">
                <a:latin typeface="Arial" charset="0"/>
                <a:cs typeface="Arial" charset="0"/>
              </a:rPr>
              <a:t> of democratic countries and the </a:t>
            </a:r>
            <a:r>
              <a:rPr lang="en-CA" b="1" dirty="0">
                <a:latin typeface="Arial" charset="0"/>
                <a:cs typeface="Arial" charset="0"/>
              </a:rPr>
              <a:t>Warsaw Pact</a:t>
            </a:r>
            <a:r>
              <a:rPr lang="en-CA" dirty="0">
                <a:latin typeface="Arial" charset="0"/>
                <a:cs typeface="Arial" charset="0"/>
              </a:rPr>
              <a:t>, an alliance of communist countries. </a:t>
            </a:r>
          </a:p>
          <a:p>
            <a:pPr eaLnBrk="1" hangingPunct="1"/>
            <a:r>
              <a:rPr lang="en-CA" dirty="0">
                <a:latin typeface="Arial" charset="0"/>
                <a:cs typeface="Arial" charset="0"/>
              </a:rPr>
              <a:t>The hope of </a:t>
            </a:r>
            <a:r>
              <a:rPr lang="en-CA" b="1" dirty="0">
                <a:latin typeface="Arial" charset="0"/>
                <a:cs typeface="Arial" charset="0"/>
              </a:rPr>
              <a:t>N.A.T.O. </a:t>
            </a:r>
            <a:r>
              <a:rPr lang="en-CA" dirty="0">
                <a:latin typeface="Arial" charset="0"/>
                <a:cs typeface="Arial" charset="0"/>
              </a:rPr>
              <a:t>was to stop or limit the spread of communism, the </a:t>
            </a:r>
            <a:r>
              <a:rPr lang="en-CA" b="1" dirty="0">
                <a:latin typeface="Arial" charset="0"/>
                <a:cs typeface="Arial" charset="0"/>
              </a:rPr>
              <a:t>“red menace”</a:t>
            </a:r>
            <a:r>
              <a:rPr lang="en-CA" dirty="0">
                <a:latin typeface="Arial" charset="0"/>
                <a:cs typeface="Arial" charset="0"/>
              </a:rPr>
              <a:t>.</a:t>
            </a:r>
            <a:endParaRPr lang="en-US" dirty="0">
              <a:latin typeface="Arial" charset="0"/>
              <a:cs typeface="Arial" charset="0"/>
            </a:endParaRPr>
          </a:p>
        </p:txBody>
      </p:sp>
    </p:spTree>
    <p:extLst>
      <p:ext uri="{BB962C8B-B14F-4D97-AF65-F5344CB8AC3E}">
        <p14:creationId xmlns:p14="http://schemas.microsoft.com/office/powerpoint/2010/main" val="9291648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a:latin typeface="Arial" charset="0"/>
                <a:cs typeface="Arial" charset="0"/>
              </a:rPr>
              <a:t>MAP: Countries of the NATO Alliance</a:t>
            </a:r>
          </a:p>
        </p:txBody>
      </p:sp>
      <p:pic>
        <p:nvPicPr>
          <p:cNvPr id="13315" name="Picture 3" descr="map_nato_021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557338"/>
            <a:ext cx="4856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0822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3103</TotalTime>
  <Words>1751</Words>
  <Application>Microsoft Macintosh PowerPoint</Application>
  <PresentationFormat>On-screen Show (4:3)</PresentationFormat>
  <Paragraphs>155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Canada and in a Cold War World</vt:lpstr>
      <vt:lpstr>PowerPoint Presentation</vt:lpstr>
      <vt:lpstr>PowerPoint Presentation</vt:lpstr>
      <vt:lpstr>The Cold War in Canada</vt:lpstr>
      <vt:lpstr>The Cold War World</vt:lpstr>
      <vt:lpstr>PowerPoint Presentation</vt:lpstr>
      <vt:lpstr>PowerPoint Presentation</vt:lpstr>
      <vt:lpstr>NATO and The Warsaw Pact</vt:lpstr>
      <vt:lpstr>MAP: Countries of the NATO Alliance</vt:lpstr>
      <vt:lpstr>Korean Conflict</vt:lpstr>
      <vt:lpstr>Suez Canal</vt:lpstr>
      <vt:lpstr>Suez Crisis</vt:lpstr>
      <vt:lpstr>Suez Crisis (Cont)</vt:lpstr>
      <vt:lpstr>The Vietnam War</vt:lpstr>
      <vt:lpstr>Vietnam War</vt:lpstr>
      <vt:lpstr>Vietnam War (cont)</vt:lpstr>
      <vt:lpstr>Canada’s Reaction to the War </vt:lpstr>
      <vt:lpstr>Towards a More Independent Defence Policy</vt:lpstr>
      <vt:lpstr>NORAD Headquarters Colorado</vt:lpstr>
      <vt:lpstr>Towards a More Independent Defence Policy</vt:lpstr>
      <vt:lpstr>North American Defence</vt:lpstr>
      <vt:lpstr>Planned Route of ICBM’s </vt:lpstr>
      <vt:lpstr>Towards a More Independent Defence Policy</vt:lpstr>
      <vt:lpstr>1950’s Fallout Shelter Handbook</vt:lpstr>
      <vt:lpstr>Towards a More Independent Defence Policy</vt:lpstr>
      <vt:lpstr>CARTOON: Senator Joseph McCarthy</vt:lpstr>
      <vt:lpstr>The Nuclear Issue in Canada</vt:lpstr>
      <vt:lpstr>Cuban Missile Crisis</vt:lpstr>
      <vt:lpstr>Cuban Missile Crisis (cont)</vt:lpstr>
      <vt:lpstr>The Avro Arrow</vt:lpstr>
      <vt:lpstr>The AVRO Arrow</vt:lpstr>
      <vt:lpstr>The Avro Arrow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and in a Cold War World</dc:title>
  <dc:creator>Collingwood User</dc:creator>
  <cp:lastModifiedBy>Collingwood User</cp:lastModifiedBy>
  <cp:revision>32</cp:revision>
  <dcterms:created xsi:type="dcterms:W3CDTF">2013-03-03T03:50:34Z</dcterms:created>
  <dcterms:modified xsi:type="dcterms:W3CDTF">2014-02-21T05:25:22Z</dcterms:modified>
</cp:coreProperties>
</file>