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71" r:id="rId3"/>
    <p:sldId id="259" r:id="rId4"/>
    <p:sldId id="260" r:id="rId5"/>
    <p:sldId id="257" r:id="rId6"/>
    <p:sldId id="261" r:id="rId7"/>
    <p:sldId id="262" r:id="rId8"/>
    <p:sldId id="25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968" y="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2013-04-07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2013-04-07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2013-04-07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2013-04-07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2013-04-07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2013-04-07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2013-04-07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2013-04-07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2013-04-07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2013-04-07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2013-04-07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01F9CA3-105E-4857-9057-6DB6197DA786}" type="datetimeFigureOut">
              <a:rPr lang="en-US" smtClean="0"/>
              <a:t>2013-04-07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7fqCS7Y_kME" TargetMode="Externa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bq4ZMKqWk8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ttawacitizen.com/cars/Gallery+Prices+from+1970s+1990s/6366833/story.html%23ixzz2PogBEJlW" TargetMode="External"/><Relationship Id="rId4" Type="http://schemas.openxmlformats.org/officeDocument/2006/relationships/hyperlink" Target="http://www.cbc.ca/player/Embedded-Only/News/ID/2219304997/?page=26&amp;sort=MostPopular" TargetMode="Externa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upload.wikimedia.org/wikipedia/en/2/2b/Trudeau_sleeping_with_an_elephant.ogg" TargetMode="Externa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1453" y="359770"/>
            <a:ext cx="3886200" cy="1524000"/>
          </a:xfrm>
        </p:spPr>
        <p:txBody>
          <a:bodyPr/>
          <a:lstStyle/>
          <a:p>
            <a:r>
              <a:rPr lang="en-US" dirty="0" smtClean="0"/>
              <a:t>Canada in 1970’s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1453" y="1886944"/>
            <a:ext cx="3886200" cy="5913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50906" y="2337703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I. Economic Challenges</a:t>
            </a:r>
          </a:p>
          <a:p>
            <a:r>
              <a:rPr lang="en-US" dirty="0"/>
              <a:t>II. Regionalism</a:t>
            </a:r>
          </a:p>
          <a:p>
            <a:r>
              <a:rPr lang="en-US" dirty="0"/>
              <a:t>III. Canada-American Relations</a:t>
            </a:r>
          </a:p>
          <a:p>
            <a:r>
              <a:rPr lang="en-US" dirty="0"/>
              <a:t>IV. Canadian Foreign Policy</a:t>
            </a:r>
          </a:p>
          <a:p>
            <a:r>
              <a:rPr lang="en-US" dirty="0"/>
              <a:t>V. Social Issue – do the Hustle</a:t>
            </a:r>
          </a:p>
          <a:p>
            <a:r>
              <a:rPr lang="en-US" dirty="0"/>
              <a:t>	A. Women</a:t>
            </a:r>
          </a:p>
          <a:p>
            <a:r>
              <a:rPr lang="en-US" dirty="0"/>
              <a:t>	B. Immigration</a:t>
            </a:r>
          </a:p>
          <a:p>
            <a:r>
              <a:rPr lang="en-US" dirty="0"/>
              <a:t>	C. Multiculturalism</a:t>
            </a:r>
          </a:p>
          <a:p>
            <a:r>
              <a:rPr lang="en-US" dirty="0"/>
              <a:t>VI. </a:t>
            </a:r>
            <a:r>
              <a:rPr lang="en-US" dirty="0" err="1"/>
              <a:t>Trudeaumania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82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293952" cy="3733800"/>
          </a:xfrm>
        </p:spPr>
        <p:txBody>
          <a:bodyPr/>
          <a:lstStyle/>
          <a:p>
            <a:r>
              <a:rPr lang="en-US" dirty="0"/>
              <a:t>B. Entertainment Industries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Amer</a:t>
            </a:r>
            <a:r>
              <a:rPr lang="en-US" dirty="0" smtClean="0"/>
              <a:t> </a:t>
            </a:r>
            <a:r>
              <a:rPr lang="en-US" dirty="0"/>
              <a:t>music, TV &amp; radio bombards </a:t>
            </a:r>
            <a:r>
              <a:rPr lang="en-US" dirty="0" smtClean="0"/>
              <a:t>Can</a:t>
            </a:r>
            <a:r>
              <a:rPr lang="en-US" dirty="0"/>
              <a:t> </a:t>
            </a:r>
            <a:r>
              <a:rPr lang="en-US" dirty="0" smtClean="0"/>
              <a:t>(one of most popular and controversial </a:t>
            </a:r>
            <a:r>
              <a:rPr lang="en-US" dirty="0" err="1" smtClean="0"/>
              <a:t>tv</a:t>
            </a:r>
            <a:r>
              <a:rPr lang="en-US" dirty="0" smtClean="0"/>
              <a:t> shows was </a:t>
            </a:r>
            <a:r>
              <a:rPr lang="en-US" dirty="0" smtClean="0">
                <a:hlinkClick r:id="rId2"/>
              </a:rPr>
              <a:t>All in the Family</a:t>
            </a:r>
            <a:endParaRPr lang="en-US" dirty="0" smtClean="0"/>
          </a:p>
          <a:p>
            <a:pPr lvl="1"/>
            <a:r>
              <a:rPr lang="en-US" dirty="0"/>
              <a:t>promote film industry &amp; tax credits for </a:t>
            </a:r>
            <a:r>
              <a:rPr lang="en-US" dirty="0" err="1"/>
              <a:t>Cdn</a:t>
            </a:r>
            <a:r>
              <a:rPr lang="en-US" dirty="0"/>
              <a:t> books and </a:t>
            </a:r>
            <a:r>
              <a:rPr lang="en-US" dirty="0" err="1" smtClean="0"/>
              <a:t>mags</a:t>
            </a:r>
            <a:endParaRPr lang="en-US" dirty="0"/>
          </a:p>
          <a:p>
            <a:pPr lvl="1"/>
            <a:r>
              <a:rPr lang="en-US" dirty="0" err="1" smtClean="0"/>
              <a:t>Cdn</a:t>
            </a:r>
            <a:r>
              <a:rPr lang="en-US" dirty="0" smtClean="0"/>
              <a:t> </a:t>
            </a:r>
            <a:r>
              <a:rPr lang="en-US" dirty="0"/>
              <a:t>radio &amp; TV stations require to air % of </a:t>
            </a:r>
            <a:r>
              <a:rPr lang="en-US" dirty="0" err="1"/>
              <a:t>Cdn</a:t>
            </a:r>
            <a:r>
              <a:rPr lang="en-US" dirty="0"/>
              <a:t> content – what is it today?</a:t>
            </a:r>
          </a:p>
          <a:p>
            <a:endParaRPr lang="en-US" dirty="0"/>
          </a:p>
        </p:txBody>
      </p:sp>
      <p:pic>
        <p:nvPicPr>
          <p:cNvPr id="5" name="Picture 4" descr="Screen Shot 2013-04-07 at 6.43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83" y="3356699"/>
            <a:ext cx="6111083" cy="2572099"/>
          </a:xfrm>
          <a:prstGeom prst="rect">
            <a:avLst/>
          </a:prstGeom>
        </p:spPr>
      </p:pic>
      <p:sp>
        <p:nvSpPr>
          <p:cNvPr id="6" name="Curved Left Arrow 5"/>
          <p:cNvSpPr/>
          <p:nvPr/>
        </p:nvSpPr>
        <p:spPr>
          <a:xfrm>
            <a:off x="7726680" y="2748623"/>
            <a:ext cx="731520" cy="121615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7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Nuclear Issue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26215"/>
            <a:ext cx="5266940" cy="430778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NORAD – involvement maintained</a:t>
            </a:r>
          </a:p>
          <a:p>
            <a:pPr lvl="0"/>
            <a:r>
              <a:rPr lang="en-US" dirty="0" err="1"/>
              <a:t>Bomarc</a:t>
            </a:r>
            <a:r>
              <a:rPr lang="en-US" dirty="0"/>
              <a:t> Missiles &amp; their nuclear warheads stationed in Can – removed by 1971</a:t>
            </a:r>
          </a:p>
          <a:p>
            <a:pPr lvl="0"/>
            <a:r>
              <a:rPr lang="en-US" dirty="0"/>
              <a:t>Trudeau hoped that scaling back Can participation in nuke race with USSR would ease Cold War tensions</a:t>
            </a:r>
          </a:p>
          <a:p>
            <a:pPr lvl="0"/>
            <a:r>
              <a:rPr lang="en-US" dirty="0"/>
              <a:t>SALT I</a:t>
            </a:r>
          </a:p>
          <a:p>
            <a:pPr lvl="1"/>
            <a:r>
              <a:rPr lang="en-US" dirty="0"/>
              <a:t>Meanwhile, US and USSR talked in 1972 at Strategic Arms Limitation Talks &amp; signed Anti-Ballistic Missile Treaty to reduce number of nukes = breakthrough</a:t>
            </a:r>
          </a:p>
          <a:p>
            <a:pPr lvl="0"/>
            <a:r>
              <a:rPr lang="en-US" dirty="0"/>
              <a:t>In 1979, Soviets invade Afghanistan, sent medium-range missiles to East Euro</a:t>
            </a:r>
          </a:p>
          <a:p>
            <a:pPr lvl="0"/>
            <a:r>
              <a:rPr lang="en-US" dirty="0"/>
              <a:t>NATO responds with more advance missiles in Euro</a:t>
            </a:r>
          </a:p>
          <a:p>
            <a:pPr lvl="0"/>
            <a:r>
              <a:rPr lang="en-US" dirty="0"/>
              <a:t>Western nations boycott 1980 Olympics in Moscow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079" y="874316"/>
            <a:ext cx="2540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13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Sovereignty in Arctic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4984699" cy="3733800"/>
          </a:xfrm>
        </p:spPr>
        <p:txBody>
          <a:bodyPr/>
          <a:lstStyle/>
          <a:p>
            <a:pPr lvl="0"/>
            <a:r>
              <a:rPr lang="en-US" dirty="0"/>
              <a:t>Northwest Passage &amp; Arctic islands – claimed by Can</a:t>
            </a:r>
          </a:p>
          <a:p>
            <a:pPr lvl="0"/>
            <a:r>
              <a:rPr lang="en-US" dirty="0"/>
              <a:t>1968, with discovery of Alaskan oil, tanker traffic initially travelled w/o Can approval</a:t>
            </a:r>
          </a:p>
          <a:p>
            <a:pPr lvl="0"/>
            <a:r>
              <a:rPr lang="en-US" dirty="0" err="1"/>
              <a:t>Govt</a:t>
            </a:r>
            <a:r>
              <a:rPr lang="en-US" dirty="0"/>
              <a:t> extended Can’s territorial limits to 19 km offshore and passed legislation to protect ecosystem – oil companies agreed</a:t>
            </a:r>
          </a:p>
          <a:p>
            <a:pPr lvl="0"/>
            <a:r>
              <a:rPr lang="en-US" dirty="0"/>
              <a:t>“Law of Sea Convention” from UN conference 160 nations acting together to protect oceans – oil companies active in sensitive areas pay special tax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687" y="56515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16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Canadian Foreign Policy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03181"/>
            <a:ext cx="6588347" cy="423082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A. </a:t>
            </a:r>
            <a:r>
              <a:rPr lang="en-US" dirty="0" err="1"/>
              <a:t>Cdns</a:t>
            </a:r>
            <a:r>
              <a:rPr lang="en-US" dirty="0"/>
              <a:t> question </a:t>
            </a:r>
            <a:r>
              <a:rPr lang="en-US" dirty="0" err="1"/>
              <a:t>Amer</a:t>
            </a:r>
            <a:r>
              <a:rPr lang="en-US" dirty="0"/>
              <a:t> influence = find new trading partners</a:t>
            </a:r>
          </a:p>
          <a:p>
            <a:pPr lvl="0"/>
            <a:r>
              <a:rPr lang="en-US" dirty="0" smtClean="0"/>
              <a:t>1. Recognition </a:t>
            </a:r>
            <a:r>
              <a:rPr lang="en-US" dirty="0"/>
              <a:t>of Communist </a:t>
            </a:r>
            <a:r>
              <a:rPr lang="en-US" dirty="0" smtClean="0"/>
              <a:t>China - Can </a:t>
            </a:r>
            <a:r>
              <a:rPr lang="en-US" dirty="0"/>
              <a:t>acknowledged Chinese Communist government before US did</a:t>
            </a:r>
          </a:p>
          <a:p>
            <a:r>
              <a:rPr lang="en-US" dirty="0"/>
              <a:t>-some right wing </a:t>
            </a:r>
            <a:r>
              <a:rPr lang="en-US" dirty="0" err="1"/>
              <a:t>Amers</a:t>
            </a:r>
            <a:r>
              <a:rPr lang="en-US" dirty="0"/>
              <a:t>. Accused Trudeau of being communist</a:t>
            </a:r>
          </a:p>
          <a:p>
            <a:r>
              <a:rPr lang="en-US" dirty="0"/>
              <a:t>2. </a:t>
            </a:r>
            <a:r>
              <a:rPr lang="en-US" dirty="0" smtClean="0"/>
              <a:t>NATO -</a:t>
            </a:r>
            <a:r>
              <a:rPr lang="en-US" dirty="0"/>
              <a:t>Trudeau reduced by half # of </a:t>
            </a:r>
            <a:r>
              <a:rPr lang="en-US" dirty="0" err="1"/>
              <a:t>Cdn</a:t>
            </a:r>
            <a:r>
              <a:rPr lang="en-US" dirty="0"/>
              <a:t> armed forces station in Euro</a:t>
            </a:r>
          </a:p>
          <a:p>
            <a:r>
              <a:rPr lang="en-US" dirty="0"/>
              <a:t>-1970-72 – gave up nuclear missiles in Euro</a:t>
            </a:r>
          </a:p>
          <a:p>
            <a:r>
              <a:rPr lang="en-US" dirty="0"/>
              <a:t>3. Foreign aid</a:t>
            </a:r>
          </a:p>
          <a:p>
            <a:r>
              <a:rPr lang="en-US" dirty="0"/>
              <a:t>-La </a:t>
            </a:r>
            <a:r>
              <a:rPr lang="en-US" dirty="0" err="1"/>
              <a:t>Francophonie</a:t>
            </a:r>
            <a:r>
              <a:rPr lang="en-US" dirty="0"/>
              <a:t>=gave more aid to former French colonies</a:t>
            </a:r>
          </a:p>
          <a:p>
            <a:r>
              <a:rPr lang="en-US" dirty="0"/>
              <a:t>-CIDA – </a:t>
            </a:r>
            <a:r>
              <a:rPr lang="en-US" dirty="0" smtClean="0"/>
              <a:t>(</a:t>
            </a:r>
            <a:r>
              <a:rPr lang="en-US" dirty="0"/>
              <a:t>tied aid – countries would use aid to buy </a:t>
            </a:r>
            <a:r>
              <a:rPr lang="en-US" dirty="0" err="1"/>
              <a:t>Cdn</a:t>
            </a:r>
            <a:r>
              <a:rPr lang="en-US" dirty="0"/>
              <a:t> products)</a:t>
            </a:r>
          </a:p>
          <a:p>
            <a:r>
              <a:rPr lang="en-US" dirty="0"/>
              <a:t>4. Trade</a:t>
            </a:r>
          </a:p>
          <a:p>
            <a:r>
              <a:rPr lang="en-US" dirty="0"/>
              <a:t>-increased trade to Asian countries and allowed more Asian immigrants</a:t>
            </a:r>
          </a:p>
          <a:p>
            <a:r>
              <a:rPr lang="en-US" dirty="0"/>
              <a:t>-increased trade and </a:t>
            </a:r>
            <a:r>
              <a:rPr lang="en-US" dirty="0" err="1"/>
              <a:t>poli</a:t>
            </a:r>
            <a:r>
              <a:rPr lang="en-US" dirty="0"/>
              <a:t> ties with Cuba and Mexico</a:t>
            </a:r>
          </a:p>
          <a:p>
            <a:r>
              <a:rPr lang="en-US" dirty="0"/>
              <a:t>-1971, Trudeau visited USSR</a:t>
            </a:r>
          </a:p>
          <a:p>
            <a:r>
              <a:rPr lang="en-US" dirty="0"/>
              <a:t>5. </a:t>
            </a:r>
            <a:r>
              <a:rPr lang="en-US" dirty="0" smtClean="0"/>
              <a:t>Refugees -</a:t>
            </a:r>
            <a:r>
              <a:rPr lang="en-US" dirty="0"/>
              <a:t>Can accepted refugees fleeing communist regimes after uprisings in Hungary in 1956, Czech in 1968, South Vietnamese (Boat People) in 1975</a:t>
            </a:r>
          </a:p>
          <a:p>
            <a:r>
              <a:rPr lang="en-US" dirty="0"/>
              <a:t>6. Trudeau’s aim: to bridge </a:t>
            </a:r>
            <a:r>
              <a:rPr lang="en-US" dirty="0" err="1"/>
              <a:t>econo</a:t>
            </a:r>
            <a:r>
              <a:rPr lang="en-US" dirty="0"/>
              <a:t> gap separated rich North and poor South in order to promote world peace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38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V. Social Issue – do the </a:t>
            </a:r>
            <a:r>
              <a:rPr lang="en-US" dirty="0" smtClean="0"/>
              <a:t>Hustle</a:t>
            </a:r>
            <a:br>
              <a:rPr lang="en-US" dirty="0" smtClean="0"/>
            </a:br>
            <a:r>
              <a:rPr lang="en-US" dirty="0"/>
              <a:t>A. Women</a:t>
            </a:r>
            <a:r>
              <a:rPr lang="en-US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218630"/>
            <a:ext cx="8217653" cy="411537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1. Legislative Changes</a:t>
            </a:r>
          </a:p>
          <a:p>
            <a:pPr lvl="1"/>
            <a:r>
              <a:rPr lang="en-US" dirty="0" smtClean="0"/>
              <a:t>-</a:t>
            </a:r>
            <a:r>
              <a:rPr lang="en-US" dirty="0"/>
              <a:t>discrimination again women illegal</a:t>
            </a:r>
          </a:p>
          <a:p>
            <a:pPr lvl="1"/>
            <a:r>
              <a:rPr lang="en-US" dirty="0"/>
              <a:t>-1976, mat leave (women temporary leave job after having baby w/o losing job)</a:t>
            </a:r>
          </a:p>
          <a:p>
            <a:pPr lvl="1"/>
            <a:r>
              <a:rPr lang="en-US" dirty="0"/>
              <a:t>-1977- equal pay for work of equal value</a:t>
            </a:r>
          </a:p>
          <a:p>
            <a:pPr lvl="1"/>
            <a:r>
              <a:rPr lang="en-US" dirty="0"/>
              <a:t>-1978, subsidized daycare and child tax credit </a:t>
            </a:r>
          </a:p>
          <a:p>
            <a:r>
              <a:rPr lang="en-US" dirty="0"/>
              <a:t>2. Women in </a:t>
            </a:r>
            <a:r>
              <a:rPr lang="en-US" dirty="0" err="1"/>
              <a:t>Govt</a:t>
            </a:r>
            <a:endParaRPr lang="en-US" dirty="0"/>
          </a:p>
          <a:p>
            <a:pPr lvl="1"/>
            <a:r>
              <a:rPr lang="en-US" dirty="0"/>
              <a:t>-Jeanne </a:t>
            </a:r>
            <a:r>
              <a:rPr lang="en-US" dirty="0" err="1"/>
              <a:t>Sauve</a:t>
            </a:r>
            <a:r>
              <a:rPr lang="en-US" dirty="0"/>
              <a:t> – first women Speak of </a:t>
            </a:r>
            <a:r>
              <a:rPr lang="en-US" dirty="0" err="1"/>
              <a:t>HofC</a:t>
            </a:r>
            <a:r>
              <a:rPr lang="en-US" dirty="0"/>
              <a:t> in 1978 – became GG in 1984</a:t>
            </a:r>
          </a:p>
          <a:p>
            <a:pPr lvl="1"/>
            <a:r>
              <a:rPr lang="en-US" dirty="0"/>
              <a:t>-females also apt to Supreme Court of Canada</a:t>
            </a:r>
          </a:p>
          <a:p>
            <a:r>
              <a:rPr lang="en-US" dirty="0"/>
              <a:t>3. In the Workforce</a:t>
            </a:r>
          </a:p>
          <a:p>
            <a:pPr lvl="1"/>
            <a:r>
              <a:rPr lang="en-US" dirty="0"/>
              <a:t>-1970, 35% of women employed outside the home, by 1980, 48%</a:t>
            </a:r>
          </a:p>
          <a:p>
            <a:pPr lvl="1"/>
            <a:r>
              <a:rPr lang="en-US" dirty="0"/>
              <a:t>-entering traditional male careers: lawyers, doctors, plumber, mechanics</a:t>
            </a:r>
          </a:p>
          <a:p>
            <a:pPr lvl="1"/>
            <a:r>
              <a:rPr lang="en-US" dirty="0"/>
              <a:t>-men still held top jobs and sometimes paid more for equal work</a:t>
            </a:r>
          </a:p>
          <a:p>
            <a:r>
              <a:rPr lang="en-US" dirty="0"/>
              <a:t>4. NAC (National Action Committee on Status of Women)</a:t>
            </a:r>
          </a:p>
          <a:p>
            <a:pPr lvl="1"/>
            <a:r>
              <a:rPr lang="en-US" dirty="0"/>
              <a:t>-in 1972, united many women’s groups as united voice – pressure group lobbied </a:t>
            </a:r>
            <a:r>
              <a:rPr lang="en-US" dirty="0" err="1" smtClean="0"/>
              <a:t>govt</a:t>
            </a:r>
            <a:endParaRPr lang="en-US" dirty="0" smtClean="0"/>
          </a:p>
          <a:p>
            <a:pPr lvl="1"/>
            <a:r>
              <a:rPr lang="en-US" dirty="0"/>
              <a:t>-responsible for inclusion of Charter clause guaranteeing equality of women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71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Immigration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77525"/>
            <a:ext cx="7772400" cy="4256476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1. Citizenship </a:t>
            </a:r>
            <a:r>
              <a:rPr lang="en-US" dirty="0"/>
              <a:t>Act of 1976</a:t>
            </a:r>
          </a:p>
          <a:p>
            <a:pPr lvl="1"/>
            <a:r>
              <a:rPr lang="en-US" dirty="0"/>
              <a:t>-eliminated gender discrimination </a:t>
            </a:r>
          </a:p>
          <a:p>
            <a:pPr lvl="1"/>
            <a:r>
              <a:rPr lang="en-US" dirty="0"/>
              <a:t>-granted citizenship to children of overseas marriages when mother was </a:t>
            </a:r>
            <a:r>
              <a:rPr lang="en-US" dirty="0" err="1"/>
              <a:t>Cdn</a:t>
            </a:r>
            <a:r>
              <a:rPr lang="en-US" dirty="0"/>
              <a:t> (only fathers before)</a:t>
            </a:r>
          </a:p>
          <a:p>
            <a:pPr lvl="1"/>
            <a:r>
              <a:rPr lang="en-US" dirty="0"/>
              <a:t>-required adequate knowledge of one of two official languages to become citizen</a:t>
            </a:r>
          </a:p>
          <a:p>
            <a:r>
              <a:rPr lang="en-US" dirty="0"/>
              <a:t>2. Immigration Act of 1978</a:t>
            </a:r>
          </a:p>
          <a:p>
            <a:pPr lvl="1"/>
            <a:r>
              <a:rPr lang="en-US" dirty="0"/>
              <a:t>- reduced barriers to immigration </a:t>
            </a:r>
          </a:p>
          <a:p>
            <a:pPr lvl="1"/>
            <a:r>
              <a:rPr lang="en-US" dirty="0"/>
              <a:t>-Quebec ability to ensure new immigrants would adapt to francophone culture</a:t>
            </a:r>
          </a:p>
          <a:p>
            <a:pPr lvl="1"/>
            <a:r>
              <a:rPr lang="en-US" dirty="0"/>
              <a:t>-three categories of immigrants: family class (relatives sponsored in), refugees and independents (seeking improved living conditions)</a:t>
            </a:r>
          </a:p>
        </p:txBody>
      </p:sp>
    </p:spTree>
    <p:extLst>
      <p:ext uri="{BB962C8B-B14F-4D97-AF65-F5344CB8AC3E}">
        <p14:creationId xmlns:p14="http://schemas.microsoft.com/office/powerpoint/2010/main" val="2859279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VI. </a:t>
            </a:r>
            <a:r>
              <a:rPr lang="en-US" dirty="0" err="1"/>
              <a:t>Trudeaumania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00201"/>
            <a:ext cx="5369573" cy="3733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Charismatic lawyer and scholar</a:t>
            </a:r>
          </a:p>
          <a:p>
            <a:pPr lvl="1"/>
            <a:r>
              <a:rPr lang="en-US" dirty="0"/>
              <a:t>Drove sports car, dated celebrities, went to NY nightclubs, swarmed by admirers at public appearances</a:t>
            </a:r>
          </a:p>
          <a:p>
            <a:pPr lvl="0"/>
            <a:r>
              <a:rPr lang="en-US" dirty="0"/>
              <a:t>“Just society” – believed that </a:t>
            </a:r>
            <a:r>
              <a:rPr lang="en-US" dirty="0" err="1"/>
              <a:t>govt</a:t>
            </a:r>
            <a:r>
              <a:rPr lang="en-US" dirty="0"/>
              <a:t> had a duty to protect rights and freedoms of people &amp; foster their economic and social well-being</a:t>
            </a:r>
          </a:p>
          <a:p>
            <a:pPr lvl="0"/>
            <a:r>
              <a:rPr lang="en-US" dirty="0"/>
              <a:t>Personal liberties – </a:t>
            </a:r>
            <a:r>
              <a:rPr lang="en-US" dirty="0" err="1"/>
              <a:t>govt</a:t>
            </a:r>
            <a:r>
              <a:rPr lang="en-US" dirty="0"/>
              <a:t> must stay out of the bedrooms of the nation</a:t>
            </a:r>
          </a:p>
          <a:p>
            <a:pPr lvl="0"/>
            <a:r>
              <a:rPr lang="en-US" dirty="0"/>
              <a:t>Official Languages Act in 1969 – made Can bilingual/bicultural (make </a:t>
            </a:r>
            <a:r>
              <a:rPr lang="en-US" dirty="0" err="1"/>
              <a:t>Que</a:t>
            </a:r>
            <a:r>
              <a:rPr lang="en-US" dirty="0"/>
              <a:t> feel part of Canada) – not so much (we’ll get back to this)</a:t>
            </a:r>
          </a:p>
          <a:p>
            <a:pPr lvl="0"/>
            <a:r>
              <a:rPr lang="en-US" dirty="0"/>
              <a:t>Love him or hate him, Trudeau and his policies dominated the 70’s and left a permanent stamp on Canada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104" y="1161085"/>
            <a:ext cx="2346520" cy="384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94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1970’s - Can you dig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Disco, polyester, and John Travolta</a:t>
            </a:r>
          </a:p>
          <a:p>
            <a:endParaRPr lang="en-US" dirty="0"/>
          </a:p>
          <a:p>
            <a:r>
              <a:rPr lang="en-US" dirty="0" smtClean="0"/>
              <a:t>I give you, the iconic </a:t>
            </a:r>
            <a:r>
              <a:rPr lang="en-US" dirty="0" smtClean="0">
                <a:hlinkClick r:id="rId2"/>
              </a:rPr>
              <a:t>Saturday Night Fever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772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Economic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Trudeau era begins with Canada enjoying two decades of </a:t>
            </a:r>
            <a:r>
              <a:rPr lang="en-US" sz="3600" dirty="0" smtClean="0"/>
              <a:t>economic </a:t>
            </a:r>
            <a:r>
              <a:rPr lang="en-US" sz="3600" dirty="0"/>
              <a:t>growth – many thought it would never end—till it did.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62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A. Economic crisis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62076"/>
            <a:ext cx="4792261" cy="43719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1.</a:t>
            </a:r>
            <a:r>
              <a:rPr lang="en-US" b="1" dirty="0"/>
              <a:t> Inflation</a:t>
            </a:r>
            <a:r>
              <a:rPr lang="en-US" dirty="0"/>
              <a:t> – huge increase in oil prices ups it – more costly to produce items, dollar has less buying </a:t>
            </a:r>
            <a:r>
              <a:rPr lang="en-US" dirty="0" smtClean="0"/>
              <a:t>power</a:t>
            </a:r>
          </a:p>
          <a:p>
            <a:r>
              <a:rPr lang="en-US" dirty="0"/>
              <a:t>-Trudeau imposed price and wage controls (contributed to inflation)</a:t>
            </a:r>
          </a:p>
          <a:p>
            <a:r>
              <a:rPr lang="en-US" dirty="0" smtClean="0"/>
              <a:t>-</a:t>
            </a:r>
            <a:r>
              <a:rPr lang="en-US" dirty="0"/>
              <a:t>hit double-digits (usually 2-4%)– today?</a:t>
            </a:r>
          </a:p>
          <a:p>
            <a:r>
              <a:rPr lang="en-US" dirty="0"/>
              <a:t>-prices rise = demand for higher wages= increases in prices=businesses failing</a:t>
            </a:r>
          </a:p>
          <a:p>
            <a:r>
              <a:rPr lang="en-US" dirty="0"/>
              <a:t>-unemployment began to rise (3-5% in 50’s-60’s to high of 12% by 1983) today</a:t>
            </a:r>
            <a:r>
              <a:rPr lang="en-US" dirty="0" smtClean="0"/>
              <a:t>? </a:t>
            </a:r>
            <a:endParaRPr lang="en-US" dirty="0"/>
          </a:p>
          <a:p>
            <a:r>
              <a:rPr lang="en-US" dirty="0"/>
              <a:t>-dual-income families became common – need two bread winners to keep up</a:t>
            </a:r>
          </a:p>
          <a:p>
            <a:r>
              <a:rPr lang="en-US" dirty="0"/>
              <a:t>-by 1978’s family’s buying power fell for first time since end of WWII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51580" y="2490716"/>
            <a:ext cx="220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February </a:t>
            </a:r>
            <a:r>
              <a:rPr lang="en-US" dirty="0" smtClean="0"/>
              <a:t>2013- 1.2</a:t>
            </a:r>
            <a:r>
              <a:rPr lang="en-US" dirty="0"/>
              <a:t>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42545" y="3732856"/>
            <a:ext cx="252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/>
              <a:t>7.2% in March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4964893" y="3681545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064137" y="2387359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903" y="274638"/>
            <a:ext cx="19177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9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440738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A. Economic crisis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 descr="6350699.bi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 r="10494"/>
          <a:stretch>
            <a:fillRect/>
          </a:stretch>
        </p:blipFill>
        <p:spPr>
          <a:xfrm>
            <a:off x="4232970" y="1600200"/>
            <a:ext cx="4225230" cy="3450063"/>
          </a:xfrm>
        </p:spPr>
      </p:pic>
      <p:sp>
        <p:nvSpPr>
          <p:cNvPr id="7" name="TextBox 6"/>
          <p:cNvSpPr txBox="1"/>
          <p:nvPr/>
        </p:nvSpPr>
        <p:spPr>
          <a:xfrm>
            <a:off x="3951504" y="5050263"/>
            <a:ext cx="504820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1978. Cheap at 97.9 cents ... In Britain it's $</a:t>
            </a:r>
            <a:r>
              <a:rPr lang="en-US" sz="1400" b="1" dirty="0" smtClean="0"/>
              <a:t>2.65 (</a:t>
            </a:r>
            <a:r>
              <a:rPr lang="en-US" sz="1400" dirty="0"/>
              <a:t>1 </a:t>
            </a:r>
            <a:r>
              <a:rPr lang="en-US" sz="1400" b="1" dirty="0"/>
              <a:t>gal</a:t>
            </a:r>
            <a:r>
              <a:rPr lang="en-US" sz="1400" dirty="0"/>
              <a:t> = 3.785 </a:t>
            </a:r>
            <a:r>
              <a:rPr lang="en-US" sz="1400" b="1" dirty="0" smtClean="0"/>
              <a:t>L)</a:t>
            </a:r>
            <a:endParaRPr lang="en-US" sz="1400" b="1" dirty="0"/>
          </a:p>
          <a:p>
            <a:r>
              <a:rPr lang="en-US" sz="1400" dirty="0" smtClean="0"/>
              <a:t>Read </a:t>
            </a:r>
            <a:r>
              <a:rPr lang="en-US" sz="1400" dirty="0"/>
              <a:t>more: </a:t>
            </a:r>
            <a:r>
              <a:rPr lang="en-US" sz="1400" dirty="0" smtClean="0"/>
              <a:t> </a:t>
            </a:r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://www.ottawacitizen.com/cars/Gallery+Prices+from+1970s+1990s/6366833/story.html#ixzz2PogBEJlW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990151"/>
            <a:ext cx="3265704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b="1" dirty="0"/>
              <a:t>Oil embargo</a:t>
            </a:r>
            <a:r>
              <a:rPr lang="en-US" dirty="0"/>
              <a:t> – 1973 by OPEC (Organization of Petroleum Exporting Countries).  </a:t>
            </a:r>
          </a:p>
          <a:p>
            <a:r>
              <a:rPr lang="en-US" dirty="0"/>
              <a:t>-War btw Israel and Arab </a:t>
            </a:r>
            <a:r>
              <a:rPr lang="en-US" dirty="0" err="1"/>
              <a:t>neighbours</a:t>
            </a:r>
            <a:r>
              <a:rPr lang="en-US" dirty="0"/>
              <a:t> – western countries (including Can, support Israel) – oil-producing countries retaliate—refuse to sell oil to them</a:t>
            </a:r>
          </a:p>
          <a:p>
            <a:r>
              <a:rPr lang="en-US" dirty="0"/>
              <a:t>-oil and gas prices jump 400% (from $6 US to $16 US a barrel) – by 1979, Iran/Iraq War hits: $40 - today?</a:t>
            </a:r>
          </a:p>
          <a:p>
            <a:endParaRPr lang="en-US" dirty="0" smtClean="0">
              <a:hlinkClick r:id="rId4"/>
            </a:endParaRPr>
          </a:p>
          <a:p>
            <a:endParaRPr lang="en-US" dirty="0">
              <a:hlinkClick r:id="rId4"/>
            </a:endParaRPr>
          </a:p>
          <a:p>
            <a:endParaRPr lang="en-US" dirty="0">
              <a:hlinkClick r:id="rId4"/>
            </a:endParaRPr>
          </a:p>
          <a:p>
            <a:r>
              <a:rPr lang="en-US" dirty="0" smtClean="0">
                <a:hlinkClick r:id="rId4"/>
              </a:rPr>
              <a:t>The Oil Shortage</a:t>
            </a:r>
            <a:endParaRPr lang="en-US" dirty="0"/>
          </a:p>
        </p:txBody>
      </p:sp>
      <p:pic>
        <p:nvPicPr>
          <p:cNvPr id="9" name="Picture 8" descr="Screen Shot 2013-04-07 at 6.25.2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82" y="4160523"/>
            <a:ext cx="1302528" cy="135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6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Regionalism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205802"/>
            <a:ext cx="4933381" cy="443213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Western alienation:</a:t>
            </a:r>
          </a:p>
          <a:p>
            <a:pPr lvl="1"/>
            <a:r>
              <a:rPr lang="en-US" dirty="0"/>
              <a:t>1. </a:t>
            </a:r>
            <a:r>
              <a:rPr lang="en-US" b="1" dirty="0"/>
              <a:t>National Energy Program</a:t>
            </a:r>
            <a:r>
              <a:rPr lang="en-US" dirty="0"/>
              <a:t> – response to OPEC crisis</a:t>
            </a:r>
          </a:p>
          <a:p>
            <a:pPr lvl="1"/>
            <a:r>
              <a:rPr lang="en-US" dirty="0"/>
              <a:t>-Froze Alberta oil prices below world level to keep price low for </a:t>
            </a:r>
            <a:r>
              <a:rPr lang="en-US" dirty="0" err="1"/>
              <a:t>Cdns</a:t>
            </a:r>
            <a:endParaRPr lang="en-US" dirty="0"/>
          </a:p>
          <a:p>
            <a:pPr lvl="1"/>
            <a:r>
              <a:rPr lang="en-US" dirty="0"/>
              <a:t>-Trudeau imposed tariffs on oil sold to US (would use tax to subsidize oil in East)</a:t>
            </a:r>
          </a:p>
          <a:p>
            <a:pPr lvl="1"/>
            <a:r>
              <a:rPr lang="en-US" dirty="0"/>
              <a:t>-Infuriated Albertans – people begin talk of </a:t>
            </a:r>
            <a:r>
              <a:rPr lang="en-US" dirty="0" smtClean="0"/>
              <a:t>separating </a:t>
            </a:r>
            <a:r>
              <a:rPr lang="en-US" dirty="0"/>
              <a:t>from East</a:t>
            </a:r>
          </a:p>
          <a:p>
            <a:pPr lvl="1"/>
            <a:r>
              <a:rPr lang="en-US" dirty="0"/>
              <a:t>-program provided funding to </a:t>
            </a:r>
            <a:r>
              <a:rPr lang="en-US" dirty="0" err="1"/>
              <a:t>Cdn</a:t>
            </a:r>
            <a:r>
              <a:rPr lang="en-US" dirty="0"/>
              <a:t> oil companies to drill in Arctic &amp; off coast of Newfoundland &amp; encourage consumers to switch from oil to gas &amp; electric </a:t>
            </a:r>
          </a:p>
          <a:p>
            <a:pPr lvl="1"/>
            <a:r>
              <a:rPr lang="en-US" dirty="0"/>
              <a:t>-oil prices fell again in 1984 – NEP dismantled – bitterness lingered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109" y="557200"/>
            <a:ext cx="2431650" cy="2431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200" y="3422650"/>
            <a:ext cx="24130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35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5152099" cy="3733800"/>
          </a:xfrm>
        </p:spPr>
        <p:txBody>
          <a:bodyPr/>
          <a:lstStyle/>
          <a:p>
            <a:pPr lvl="0"/>
            <a:r>
              <a:rPr lang="en-US" dirty="0"/>
              <a:t>Regional disparity</a:t>
            </a:r>
          </a:p>
          <a:p>
            <a:pPr lvl="1"/>
            <a:r>
              <a:rPr lang="en-US" dirty="0"/>
              <a:t>Economic gap between have and have not regionals highlighted by 1970’s recession </a:t>
            </a:r>
          </a:p>
          <a:p>
            <a:pPr lvl="1"/>
            <a:r>
              <a:rPr lang="en-US" dirty="0"/>
              <a:t>Fishing industry in Atlantic Can., forestry, mining, fishing in BC – massive layoffs</a:t>
            </a:r>
          </a:p>
          <a:p>
            <a:pPr lvl="1"/>
            <a:r>
              <a:rPr lang="en-US" dirty="0" err="1"/>
              <a:t>Ont</a:t>
            </a:r>
            <a:r>
              <a:rPr lang="en-US" dirty="0"/>
              <a:t> and Quebec less affected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369" y="3177861"/>
            <a:ext cx="3348043" cy="215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96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 – us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Living next to you is in some ways like sleeping with an elephant. No matter how friendly and even-tempered is the beast, if I can call it that, one is affected by every twitch and grunt</a:t>
            </a:r>
            <a:r>
              <a:rPr lang="en-US" dirty="0" smtClean="0"/>
              <a:t>. - </a:t>
            </a:r>
            <a:r>
              <a:rPr lang="en-US" dirty="0" smtClean="0">
                <a:hlinkClick r:id="rId2"/>
              </a:rPr>
              <a:t>Trudeau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900" y="3429000"/>
            <a:ext cx="37973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44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III. Canada-American Relations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4795587" cy="3733800"/>
          </a:xfrm>
        </p:spPr>
        <p:txBody>
          <a:bodyPr/>
          <a:lstStyle/>
          <a:p>
            <a:pPr lvl="0"/>
            <a:r>
              <a:rPr lang="en-US" dirty="0"/>
              <a:t>Economic ties</a:t>
            </a:r>
          </a:p>
          <a:p>
            <a:pPr lvl="1"/>
            <a:r>
              <a:rPr lang="en-US" dirty="0"/>
              <a:t>-Auto Pact (US branch plants in Can)</a:t>
            </a:r>
          </a:p>
          <a:p>
            <a:pPr lvl="1"/>
            <a:r>
              <a:rPr lang="en-US" dirty="0" smtClean="0"/>
              <a:t>-70</a:t>
            </a:r>
            <a:r>
              <a:rPr lang="en-US" dirty="0"/>
              <a:t>% of all </a:t>
            </a:r>
            <a:r>
              <a:rPr lang="en-US" dirty="0" err="1"/>
              <a:t>Cdn</a:t>
            </a:r>
            <a:r>
              <a:rPr lang="en-US" dirty="0"/>
              <a:t> products sold to US – dependence on sales cause for concern</a:t>
            </a:r>
          </a:p>
          <a:p>
            <a:pPr lvl="0"/>
            <a:r>
              <a:rPr lang="en-US" dirty="0"/>
              <a:t>FIRA (Foreign Investment Review Agency)</a:t>
            </a:r>
          </a:p>
          <a:p>
            <a:pPr lvl="1"/>
            <a:r>
              <a:rPr lang="en-US" dirty="0"/>
              <a:t>-1973, to approve any new foreign companies in Can (targeted </a:t>
            </a:r>
            <a:r>
              <a:rPr lang="en-US" dirty="0" err="1"/>
              <a:t>Amer</a:t>
            </a:r>
            <a:r>
              <a:rPr lang="en-US" dirty="0"/>
              <a:t> investment)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820" y="3735528"/>
            <a:ext cx="35687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60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309</TotalTime>
  <Words>1378</Words>
  <Application>Microsoft Macintosh PowerPoint</Application>
  <PresentationFormat>On-screen Show (4:3)</PresentationFormat>
  <Paragraphs>122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Urban Pop</vt:lpstr>
      <vt:lpstr>Canada in 1970’s</vt:lpstr>
      <vt:lpstr>The 1970’s - Can you dig it?</vt:lpstr>
      <vt:lpstr>I. Economic Challenges</vt:lpstr>
      <vt:lpstr>A. Economic crisis </vt:lpstr>
      <vt:lpstr>A. Economic crisis </vt:lpstr>
      <vt:lpstr>II. Regionalism</vt:lpstr>
      <vt:lpstr>PowerPoint Presentation</vt:lpstr>
      <vt:lpstr>Canada – us relations</vt:lpstr>
      <vt:lpstr>III. Canada-American Relations </vt:lpstr>
      <vt:lpstr>PowerPoint Presentation</vt:lpstr>
      <vt:lpstr>Nuclear Issue </vt:lpstr>
      <vt:lpstr>Sovereignty in Arctic </vt:lpstr>
      <vt:lpstr>IV. Canadian Foreign Policy </vt:lpstr>
      <vt:lpstr>V. Social Issue – do the Hustle A. Women  </vt:lpstr>
      <vt:lpstr>Immigration </vt:lpstr>
      <vt:lpstr>  VI. Trudeaumania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 in 1970’s</dc:title>
  <dc:creator>Collingwood User</dc:creator>
  <cp:lastModifiedBy>Collingwood User</cp:lastModifiedBy>
  <cp:revision>22</cp:revision>
  <dcterms:created xsi:type="dcterms:W3CDTF">2013-04-07T21:40:14Z</dcterms:created>
  <dcterms:modified xsi:type="dcterms:W3CDTF">2013-04-08T02:49:36Z</dcterms:modified>
</cp:coreProperties>
</file>