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56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9549-ACE4-C84C-B338-C26705B3044F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1D02-491D-7F4B-BF1D-0066E0C5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W2jkgs-ug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Canada’s Response to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War Begins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Ch. 5 (p. 127-132)</a:t>
            </a:r>
          </a:p>
        </p:txBody>
      </p:sp>
    </p:spTree>
    <p:extLst>
      <p:ext uri="{BB962C8B-B14F-4D97-AF65-F5344CB8AC3E}">
        <p14:creationId xmlns:p14="http://schemas.microsoft.com/office/powerpoint/2010/main" val="241497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Mobilizing </a:t>
            </a:r>
            <a:r>
              <a:rPr lang="en-US" b="1" dirty="0"/>
              <a:t>Canada’s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Military </a:t>
            </a:r>
            <a:r>
              <a:rPr lang="en-US" dirty="0"/>
              <a:t>not prepared for </a:t>
            </a:r>
            <a:r>
              <a:rPr lang="en-US" dirty="0" smtClean="0"/>
              <a:t>war</a:t>
            </a:r>
          </a:p>
          <a:p>
            <a:pPr lvl="1"/>
            <a:r>
              <a:rPr lang="en-US" sz="2400" dirty="0" smtClean="0"/>
              <a:t>Few </a:t>
            </a:r>
            <a:r>
              <a:rPr lang="en-US" sz="2400" dirty="0"/>
              <a:t>soldiers, </a:t>
            </a:r>
            <a:r>
              <a:rPr lang="en-US" sz="2400" dirty="0" smtClean="0"/>
              <a:t>equipment</a:t>
            </a:r>
            <a:endParaRPr lang="en-US" dirty="0"/>
          </a:p>
          <a:p>
            <a:r>
              <a:rPr lang="en-US" dirty="0"/>
              <a:t>Canadians not as enthusiastic compared to </a:t>
            </a:r>
            <a:r>
              <a:rPr lang="en-US" dirty="0" smtClean="0"/>
              <a:t>1914</a:t>
            </a:r>
          </a:p>
          <a:p>
            <a:pPr lvl="1"/>
            <a:r>
              <a:rPr lang="en-US" sz="2400" dirty="0" smtClean="0"/>
              <a:t>Remembered </a:t>
            </a:r>
            <a:r>
              <a:rPr lang="en-US" sz="2400" dirty="0"/>
              <a:t>horrors of WWI</a:t>
            </a:r>
          </a:p>
          <a:p>
            <a:r>
              <a:rPr lang="en-US" dirty="0"/>
              <a:t>Beaten down by Great Depression</a:t>
            </a:r>
          </a:p>
          <a:p>
            <a:pPr lvl="1"/>
            <a:r>
              <a:rPr lang="en-US" sz="3200" dirty="0"/>
              <a:t>Many volunteers, though (~60,000 in first </a:t>
            </a:r>
            <a:r>
              <a:rPr lang="en-US" sz="3200" dirty="0" smtClean="0"/>
              <a:t>month)</a:t>
            </a:r>
          </a:p>
          <a:p>
            <a:pPr lvl="2"/>
            <a:r>
              <a:rPr lang="en-US" dirty="0" smtClean="0"/>
              <a:t>Paid </a:t>
            </a:r>
            <a:r>
              <a:rPr lang="en-US" dirty="0"/>
              <a:t>(relatively) well, received allowances for family</a:t>
            </a:r>
          </a:p>
          <a:p>
            <a:pPr lvl="2"/>
            <a:r>
              <a:rPr lang="en-US" dirty="0"/>
              <a:t>Still strong attachment to Britain</a:t>
            </a:r>
          </a:p>
          <a:p>
            <a:pPr lvl="2"/>
            <a:r>
              <a:rPr lang="en-US" dirty="0"/>
              <a:t>New Canadian patriotism</a:t>
            </a:r>
          </a:p>
          <a:p>
            <a:pPr lvl="2"/>
            <a:r>
              <a:rPr lang="en-US" dirty="0"/>
              <a:t>Women allowed to enlist, but only in non-combat roles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8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Horror of WWI</a:t>
            </a:r>
            <a:endParaRPr lang="en-US" dirty="0"/>
          </a:p>
        </p:txBody>
      </p:sp>
      <p:pic>
        <p:nvPicPr>
          <p:cNvPr id="4" name="Content Placeholder 3" descr="first-world-war-ww1-pictures-photos-images-pictures-0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b="5495"/>
          <a:stretch>
            <a:fillRect/>
          </a:stretch>
        </p:blipFill>
        <p:spPr>
          <a:xfrm>
            <a:off x="457200" y="1600200"/>
            <a:ext cx="8476832" cy="4661931"/>
          </a:xfrm>
        </p:spPr>
      </p:pic>
      <p:sp>
        <p:nvSpPr>
          <p:cNvPr id="5" name="TextBox 4"/>
          <p:cNvSpPr txBox="1"/>
          <p:nvPr/>
        </p:nvSpPr>
        <p:spPr>
          <a:xfrm>
            <a:off x="1379078" y="4963616"/>
            <a:ext cx="610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How many Canadian military personnel died?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3065" y="5523468"/>
            <a:ext cx="2506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66,665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3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</a:t>
            </a:r>
            <a:endParaRPr lang="en-US" dirty="0"/>
          </a:p>
        </p:txBody>
      </p:sp>
      <p:pic>
        <p:nvPicPr>
          <p:cNvPr id="4" name="Content Placeholder 3" descr="gdsoupkitch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06" r="-21306"/>
          <a:stretch>
            <a:fillRect/>
          </a:stretch>
        </p:blipFill>
        <p:spPr>
          <a:xfrm>
            <a:off x="-711200" y="1417638"/>
            <a:ext cx="7095067" cy="4106892"/>
          </a:xfrm>
        </p:spPr>
      </p:pic>
      <p:sp>
        <p:nvSpPr>
          <p:cNvPr id="5" name="TextBox 4"/>
          <p:cNvSpPr txBox="1"/>
          <p:nvPr/>
        </p:nvSpPr>
        <p:spPr>
          <a:xfrm>
            <a:off x="5537200" y="1400707"/>
            <a:ext cx="32850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-Between 1929 and 1939, the gross national product dropped 40% </a:t>
            </a:r>
          </a:p>
          <a:p>
            <a:r>
              <a:rPr lang="en-US" sz="2100" dirty="0" smtClean="0"/>
              <a:t>-Unemployment reached 27% at the depth of the Depression in 1933. </a:t>
            </a:r>
          </a:p>
          <a:p>
            <a:r>
              <a:rPr lang="en-US" sz="2100" dirty="0"/>
              <a:t>-</a:t>
            </a:r>
            <a:r>
              <a:rPr lang="en-US" sz="2100" dirty="0" smtClean="0"/>
              <a:t>Many businesses closed, as corporate profits of $398 million in 1929 turned into losses of $98 million as prices fell. </a:t>
            </a:r>
          </a:p>
          <a:p>
            <a:r>
              <a:rPr lang="en-US" sz="2100" dirty="0"/>
              <a:t>-</a:t>
            </a:r>
            <a:r>
              <a:rPr lang="en-US" sz="2100" dirty="0" smtClean="0"/>
              <a:t>Farmers in the Prairies were especially hard hit by the collapse of wheat prices.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1210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Mobilizing </a:t>
            </a:r>
            <a:r>
              <a:rPr lang="en-US" b="1" dirty="0"/>
              <a:t>Canada’s Resources</a:t>
            </a:r>
          </a:p>
        </p:txBody>
      </p:sp>
      <p:pic>
        <p:nvPicPr>
          <p:cNvPr id="4" name="Content Placeholder 3" descr="British_Columbia_Regiment_19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31" r="-668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435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Mobilizing Canada’s Resources</a:t>
            </a:r>
            <a:endParaRPr lang="en-US" dirty="0"/>
          </a:p>
        </p:txBody>
      </p:sp>
      <p:pic>
        <p:nvPicPr>
          <p:cNvPr id="4" name="Content Placeholder 3" descr="1 War Begins-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63" r="-20763"/>
          <a:stretch>
            <a:fillRect/>
          </a:stretch>
        </p:blipFill>
        <p:spPr>
          <a:xfrm>
            <a:off x="457200" y="1600201"/>
            <a:ext cx="4809067" cy="2644802"/>
          </a:xfrm>
        </p:spPr>
      </p:pic>
      <p:pic>
        <p:nvPicPr>
          <p:cNvPr id="5" name="Picture 4" descr="2 War Begins-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73" y="2606540"/>
            <a:ext cx="4578793" cy="35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7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British Commonwealth Air Training Plan (BCATP)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</a:t>
            </a:r>
            <a:r>
              <a:rPr lang="en-US" dirty="0"/>
              <a:t>instructors train Allied pilots and other air force personnel in </a:t>
            </a:r>
            <a:r>
              <a:rPr lang="en-US" dirty="0" smtClean="0"/>
              <a:t>Canada</a:t>
            </a:r>
          </a:p>
          <a:p>
            <a:pPr lvl="1"/>
            <a:r>
              <a:rPr lang="en-US" sz="2400" dirty="0" smtClean="0"/>
              <a:t>Away </a:t>
            </a:r>
            <a:r>
              <a:rPr lang="en-US" sz="2400" dirty="0"/>
              <a:t>from battle, lots of space, Europe-like climate</a:t>
            </a:r>
          </a:p>
          <a:p>
            <a:pPr lvl="1"/>
            <a:r>
              <a:rPr lang="en-US" dirty="0"/>
              <a:t>Over 200 locations across Canada</a:t>
            </a:r>
          </a:p>
          <a:p>
            <a:pPr lvl="1"/>
            <a:r>
              <a:rPr lang="en-US" dirty="0"/>
              <a:t>Trained over 130,000 personnel</a:t>
            </a:r>
          </a:p>
          <a:p>
            <a:pPr lvl="1"/>
            <a:r>
              <a:rPr lang="en-US" dirty="0"/>
              <a:t>PM King hoped to keep volunteers in Canada, reduce need for </a:t>
            </a:r>
            <a:r>
              <a:rPr lang="en-US" dirty="0" smtClean="0"/>
              <a:t>conscription</a:t>
            </a:r>
          </a:p>
          <a:p>
            <a:pPr lvl="2"/>
            <a:r>
              <a:rPr lang="en-US" sz="2000" dirty="0" smtClean="0"/>
              <a:t>Over </a:t>
            </a:r>
            <a:r>
              <a:rPr lang="en-US" sz="2000" dirty="0"/>
              <a:t>70,000 Canadian graduates of BCATP served in Europe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7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British Commonwealth Air Training Plan (BCATP)</a:t>
            </a:r>
            <a:endParaRPr lang="en-US" dirty="0"/>
          </a:p>
        </p:txBody>
      </p:sp>
      <p:pic>
        <p:nvPicPr>
          <p:cNvPr id="4" name="Content Placeholder 3" descr="1 War Begins-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7" r="-9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603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Total </a:t>
            </a:r>
            <a:r>
              <a:rPr lang="en-US" b="1" dirty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Government </a:t>
            </a:r>
            <a:r>
              <a:rPr lang="en-US" dirty="0"/>
              <a:t>organized Canada and its resources to do whatever it could to win the war</a:t>
            </a:r>
          </a:p>
          <a:p>
            <a:r>
              <a:rPr lang="en-US" dirty="0"/>
              <a:t>Established Department of Munitions and </a:t>
            </a:r>
            <a:r>
              <a:rPr lang="en-US" dirty="0" smtClean="0"/>
              <a:t>Supply</a:t>
            </a:r>
          </a:p>
          <a:p>
            <a:pPr lvl="1"/>
            <a:r>
              <a:rPr lang="en-US" dirty="0" smtClean="0"/>
              <a:t>C.D</a:t>
            </a:r>
            <a:r>
              <a:rPr lang="en-US" dirty="0"/>
              <a:t>. Howe minister of department</a:t>
            </a:r>
          </a:p>
          <a:p>
            <a:pPr lvl="1"/>
            <a:r>
              <a:rPr lang="en-US" dirty="0"/>
              <a:t>Ran wartime economy in Canada</a:t>
            </a:r>
          </a:p>
          <a:p>
            <a:pPr lvl="1"/>
            <a:r>
              <a:rPr lang="en-US" dirty="0"/>
              <a:t>Told industry what to produce, how much</a:t>
            </a:r>
          </a:p>
          <a:p>
            <a:pPr lvl="1"/>
            <a:r>
              <a:rPr lang="en-US" dirty="0"/>
              <a:t>Industries making products they’d never made before</a:t>
            </a:r>
          </a:p>
          <a:p>
            <a:pPr lvl="1"/>
            <a:r>
              <a:rPr lang="en-US" dirty="0"/>
              <a:t>Crown Corporations produce goods private businesses unable to</a:t>
            </a:r>
          </a:p>
          <a:p>
            <a:pPr lvl="1"/>
            <a:r>
              <a:rPr lang="en-US" dirty="0"/>
              <a:t>Farmers told what to </a:t>
            </a:r>
            <a:r>
              <a:rPr lang="en-US" dirty="0" smtClean="0"/>
              <a:t>produce</a:t>
            </a:r>
            <a:endParaRPr lang="en-US" dirty="0"/>
          </a:p>
          <a:p>
            <a:r>
              <a:rPr lang="en-US" dirty="0">
                <a:hlinkClick r:id="rId2"/>
              </a:rPr>
              <a:t>Rationing</a:t>
            </a:r>
            <a:r>
              <a:rPr lang="en-US" dirty="0"/>
              <a:t> -gasoline, silk (parachutes), food (1942)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save fat?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fat that came from cooking </a:t>
            </a:r>
            <a:r>
              <a:rPr lang="en-US" dirty="0" smtClean="0"/>
              <a:t>could </a:t>
            </a:r>
            <a:r>
              <a:rPr lang="en-US" dirty="0"/>
              <a:t>be used for making </a:t>
            </a:r>
            <a:r>
              <a:rPr lang="en-US" b="1" dirty="0"/>
              <a:t>explosives.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Housewives </a:t>
            </a:r>
            <a:r>
              <a:rPr lang="en-US" dirty="0"/>
              <a:t>were reminded that </a:t>
            </a:r>
            <a:r>
              <a:rPr lang="en-US" b="1" dirty="0"/>
              <a:t>glycerin</a:t>
            </a:r>
            <a:r>
              <a:rPr lang="en-US" dirty="0"/>
              <a:t>, made from waste fats and greases, was one of the most critical materials needed for the war effort. </a:t>
            </a:r>
            <a:r>
              <a:rPr lang="en-US" b="1" dirty="0" smtClean="0"/>
              <a:t>3lbs of </a:t>
            </a:r>
            <a:r>
              <a:rPr lang="en-US" b="1" dirty="0"/>
              <a:t>fat </a:t>
            </a:r>
            <a:r>
              <a:rPr lang="en-US" dirty="0"/>
              <a:t>could provide enough glycerin to make </a:t>
            </a:r>
            <a:r>
              <a:rPr lang="en-US" b="1" dirty="0" smtClean="0"/>
              <a:t>1lb of </a:t>
            </a:r>
            <a:r>
              <a:rPr lang="en-US" b="1" dirty="0"/>
              <a:t>gunpowder</a:t>
            </a:r>
            <a:r>
              <a:rPr lang="en-US" dirty="0"/>
              <a:t>.  Nearly </a:t>
            </a:r>
            <a:r>
              <a:rPr lang="en-US" b="1" dirty="0"/>
              <a:t>350 pounds of fat </a:t>
            </a:r>
            <a:r>
              <a:rPr lang="en-US" dirty="0"/>
              <a:t>was needed to fire </a:t>
            </a:r>
            <a:r>
              <a:rPr lang="en-US" b="1" dirty="0"/>
              <a:t>one shell </a:t>
            </a:r>
            <a:r>
              <a:rPr lang="en-US" dirty="0"/>
              <a:t>from a 12-inch Naval gun. </a:t>
            </a:r>
          </a:p>
        </p:txBody>
      </p:sp>
    </p:spTree>
    <p:extLst>
      <p:ext uri="{BB962C8B-B14F-4D97-AF65-F5344CB8AC3E}">
        <p14:creationId xmlns:p14="http://schemas.microsoft.com/office/powerpoint/2010/main" val="305997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Canada’s </a:t>
            </a:r>
            <a:r>
              <a:rPr lang="en-US" b="1" dirty="0"/>
              <a:t>Policy of Isolationism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-1930s</a:t>
            </a:r>
            <a:r>
              <a:rPr lang="en-US" sz="3600" dirty="0"/>
              <a:t>: Canada is </a:t>
            </a:r>
            <a:r>
              <a:rPr lang="en-US" sz="3600" dirty="0" smtClean="0"/>
              <a:t>isolationist</a:t>
            </a:r>
          </a:p>
          <a:p>
            <a:pPr lvl="1"/>
            <a:r>
              <a:rPr lang="en-US" dirty="0" smtClean="0"/>
              <a:t>Focused </a:t>
            </a:r>
            <a:r>
              <a:rPr lang="en-US" dirty="0"/>
              <a:t>on Canadian issues, not situation in </a:t>
            </a:r>
            <a:r>
              <a:rPr lang="en-US" dirty="0" smtClean="0"/>
              <a:t>Europe</a:t>
            </a:r>
          </a:p>
          <a:p>
            <a:pPr lvl="1"/>
            <a:r>
              <a:rPr lang="en-US" sz="3600" dirty="0"/>
              <a:t>Support</a:t>
            </a:r>
            <a:r>
              <a:rPr lang="en-US" sz="3600" dirty="0" smtClean="0"/>
              <a:t>ed appeasement</a:t>
            </a:r>
          </a:p>
          <a:p>
            <a:pPr lvl="2">
              <a:buFontTx/>
              <a:buChar char="-"/>
            </a:pPr>
            <a:r>
              <a:rPr lang="en-US" dirty="0" smtClean="0"/>
              <a:t>Did </a:t>
            </a:r>
            <a:r>
              <a:rPr lang="en-US" dirty="0"/>
              <a:t>not want another </a:t>
            </a:r>
            <a:r>
              <a:rPr lang="en-US" dirty="0" smtClean="0"/>
              <a:t>war</a:t>
            </a:r>
          </a:p>
          <a:p>
            <a:pPr lvl="3">
              <a:buFontTx/>
              <a:buChar char="-"/>
            </a:pPr>
            <a:r>
              <a:rPr lang="en-US" dirty="0" smtClean="0"/>
              <a:t>Conscription </a:t>
            </a:r>
            <a:r>
              <a:rPr lang="en-US" dirty="0"/>
              <a:t>bad for English-French relations</a:t>
            </a:r>
          </a:p>
          <a:p>
            <a:pPr lvl="3"/>
            <a:r>
              <a:rPr lang="en-US" dirty="0"/>
              <a:t>Economy starting to improve, war </a:t>
            </a:r>
            <a:r>
              <a:rPr lang="en-US" dirty="0" smtClean="0"/>
              <a:t>expensive</a:t>
            </a: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-1937</a:t>
            </a:r>
            <a:r>
              <a:rPr lang="en-US" sz="3600" dirty="0"/>
              <a:t>: PM King met with </a:t>
            </a:r>
            <a:r>
              <a:rPr lang="en-US" sz="3600" dirty="0" smtClean="0"/>
              <a:t>Hitler</a:t>
            </a:r>
          </a:p>
          <a:p>
            <a:pPr lvl="1"/>
            <a:r>
              <a:rPr lang="en-US" dirty="0" smtClean="0"/>
              <a:t>King </a:t>
            </a:r>
            <a:r>
              <a:rPr lang="en-US" dirty="0"/>
              <a:t>believed Hitler </a:t>
            </a:r>
            <a:r>
              <a:rPr lang="en-US" dirty="0" smtClean="0"/>
              <a:t>peaceful, </a:t>
            </a:r>
          </a:p>
          <a:p>
            <a:pPr marL="457200" lvl="1" indent="0">
              <a:buNone/>
            </a:pPr>
            <a:r>
              <a:rPr lang="en-US" dirty="0" smtClean="0"/>
              <a:t>in fact…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ackenzie-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99" y="5142850"/>
            <a:ext cx="2781101" cy="14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1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Visits Nazi Germany 1937</a:t>
            </a:r>
            <a:endParaRPr lang="en-US" dirty="0"/>
          </a:p>
        </p:txBody>
      </p:sp>
      <p:pic>
        <p:nvPicPr>
          <p:cNvPr id="5" name="Content Placeholder 4" descr="mackhit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81" r="-16481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  <p:sp>
        <p:nvSpPr>
          <p:cNvPr id="6" name="TextBox 5"/>
          <p:cNvSpPr txBox="1"/>
          <p:nvPr/>
        </p:nvSpPr>
        <p:spPr>
          <a:xfrm>
            <a:off x="3872018" y="5517632"/>
            <a:ext cx="383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Met with Hitler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Only North American leader to do so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3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commented in his 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"he is really one who truly loves his fellow-men, and his country, and would make any sacrifice for their good". </a:t>
            </a:r>
          </a:p>
          <a:p>
            <a:pPr marL="0" indent="0">
              <a:buNone/>
            </a:pPr>
            <a:r>
              <a:rPr lang="en-US" dirty="0" smtClean="0"/>
              <a:t>He forecast that: </a:t>
            </a:r>
            <a:r>
              <a:rPr lang="en-US" b="1" i="1" dirty="0" smtClean="0"/>
              <a:t>"the world will yet come to see a very great man–mystic in Hitler. [...] I cannot abide in Nazism -– the regimentation -– cruelty -– oppression of Jews -– attitude towards religion, etc., but Hitler, him –- the peasant -– will rank some day with Joan of Arc among the deliverers of his people."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5848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Time Made Hitler </a:t>
            </a:r>
            <a:br>
              <a:rPr lang="en-US" dirty="0" smtClean="0"/>
            </a:br>
            <a:r>
              <a:rPr lang="en-US" dirty="0" smtClean="0"/>
              <a:t>Man of Year 1938</a:t>
            </a:r>
            <a:endParaRPr lang="en-US" dirty="0"/>
          </a:p>
        </p:txBody>
      </p:sp>
      <p:pic>
        <p:nvPicPr>
          <p:cNvPr id="4" name="Content Placeholder 3" descr="hitler_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05" r="-69705"/>
          <a:stretch>
            <a:fillRect/>
          </a:stretch>
        </p:blipFill>
        <p:spPr>
          <a:xfrm>
            <a:off x="-1686982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350817" y="1600200"/>
            <a:ext cx="45173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be fair, TIME had a point in recognizing Hitler as the person who</a:t>
            </a:r>
            <a:r>
              <a:rPr lang="en-US" sz="3200" b="1" dirty="0" smtClean="0"/>
              <a:t>, “for better or for worse … [had] done the most to influence the events of [1938].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216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Jewish </a:t>
            </a:r>
            <a:r>
              <a:rPr lang="en-US" b="1" dirty="0"/>
              <a:t>Refugees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390924" cy="4525963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Jewish </a:t>
            </a:r>
            <a:r>
              <a:rPr lang="en-US" sz="3600" dirty="0"/>
              <a:t>refugees not allowed 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into Canada</a:t>
            </a:r>
          </a:p>
          <a:p>
            <a:pPr lvl="2"/>
            <a:r>
              <a:rPr lang="en-US" dirty="0" smtClean="0"/>
              <a:t>Knew </a:t>
            </a:r>
            <a:r>
              <a:rPr lang="en-US" dirty="0"/>
              <a:t>Germany discriminating against </a:t>
            </a:r>
            <a:r>
              <a:rPr lang="en-US" dirty="0" smtClean="0"/>
              <a:t>Jews</a:t>
            </a:r>
          </a:p>
          <a:p>
            <a:pPr lvl="3"/>
            <a:r>
              <a:rPr lang="en-US" dirty="0" smtClean="0"/>
              <a:t>Didn’t </a:t>
            </a:r>
            <a:r>
              <a:rPr lang="en-US" dirty="0"/>
              <a:t>know about concentration camps </a:t>
            </a:r>
            <a:r>
              <a:rPr lang="en-US" dirty="0" smtClean="0"/>
              <a:t>yet</a:t>
            </a:r>
            <a:endParaRPr lang="en-US" dirty="0"/>
          </a:p>
          <a:p>
            <a:pPr lvl="1"/>
            <a:r>
              <a:rPr lang="en-US" dirty="0"/>
              <a:t>Not enough jobs in Canada</a:t>
            </a:r>
          </a:p>
          <a:p>
            <a:pPr lvl="1"/>
            <a:r>
              <a:rPr lang="en-US" dirty="0"/>
              <a:t>Jewish refugees not Canada’s problem</a:t>
            </a:r>
          </a:p>
          <a:p>
            <a:pPr lvl="1"/>
            <a:r>
              <a:rPr lang="en-US" dirty="0"/>
              <a:t>Immigration director: “None is too many</a:t>
            </a:r>
            <a:r>
              <a:rPr lang="en-US" dirty="0" smtClean="0"/>
              <a:t>”</a:t>
            </a:r>
          </a:p>
          <a:p>
            <a:pPr lvl="2"/>
            <a:r>
              <a:rPr lang="en-US" sz="2000" dirty="0" smtClean="0"/>
              <a:t>Much </a:t>
            </a:r>
            <a:r>
              <a:rPr lang="en-US" sz="2000" dirty="0"/>
              <a:t>anti-Semitism in </a:t>
            </a:r>
            <a:r>
              <a:rPr lang="en-US" sz="2000" dirty="0" smtClean="0"/>
              <a:t>Canada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220px-StLouisPorth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3" y="274638"/>
            <a:ext cx="2069582" cy="31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SS </a:t>
            </a:r>
            <a:r>
              <a:rPr lang="en-US" b="1" dirty="0"/>
              <a:t>St. Louis</a:t>
            </a:r>
            <a:endParaRPr lang="en-US" dirty="0"/>
          </a:p>
        </p:txBody>
      </p:sp>
      <p:pic>
        <p:nvPicPr>
          <p:cNvPr id="4" name="Content Placeholder 3" descr="1 War Begins-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3" r="-13703"/>
          <a:stretch>
            <a:fillRect/>
          </a:stretch>
        </p:blipFill>
        <p:spPr>
          <a:xfrm>
            <a:off x="561285" y="181324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6975" y="1209428"/>
            <a:ext cx="71879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i="1" dirty="0" smtClean="0"/>
              <a:t>SS St. Louis</a:t>
            </a:r>
            <a:r>
              <a:rPr lang="en-US" dirty="0" smtClean="0"/>
              <a:t>(1939)–ship with 907 Jewish refugees not allowed to dock in Canada or USA</a:t>
            </a:r>
          </a:p>
          <a:p>
            <a:pPr lvl="2"/>
            <a:r>
              <a:rPr lang="en-US" sz="2000" dirty="0" smtClean="0"/>
              <a:t>Had to turn back to Europe, est. 1/4 passengers eventually sent to concentration camps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Canadians </a:t>
            </a:r>
            <a:r>
              <a:rPr lang="en-US" b="1" dirty="0"/>
              <a:t>Speak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242"/>
            <a:ext cx="8229600" cy="51059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Many Canadians disagree with government’s anti-</a:t>
            </a:r>
            <a:r>
              <a:rPr lang="en-US" dirty="0" smtClean="0"/>
              <a:t>Semitism</a:t>
            </a:r>
          </a:p>
          <a:p>
            <a:pPr lvl="1"/>
            <a:r>
              <a:rPr lang="en-US" dirty="0" smtClean="0"/>
              <a:t>Protests </a:t>
            </a:r>
            <a:r>
              <a:rPr lang="en-US" dirty="0"/>
              <a:t>against anti-Semitism in some cities</a:t>
            </a:r>
          </a:p>
          <a:p>
            <a:pPr lvl="1"/>
            <a:r>
              <a:rPr lang="en-US" dirty="0"/>
              <a:t>1938: 150,000 Jewish people living in Canada</a:t>
            </a:r>
          </a:p>
          <a:p>
            <a:pPr lvl="1"/>
            <a:r>
              <a:rPr lang="en-US" dirty="0"/>
              <a:t>PM King urged to let Jewish refugees in, but </a:t>
            </a:r>
            <a:r>
              <a:rPr lang="en-US" dirty="0" smtClean="0"/>
              <a:t>resisted</a:t>
            </a:r>
            <a:endParaRPr lang="en-US" dirty="0"/>
          </a:p>
          <a:p>
            <a:r>
              <a:rPr lang="en-US" dirty="0"/>
              <a:t>1933-1945: Only 5000 Jewish refugees allowed into </a:t>
            </a:r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Much </a:t>
            </a:r>
            <a:r>
              <a:rPr lang="en-US" dirty="0"/>
              <a:t>fewer than other countries</a:t>
            </a:r>
          </a:p>
          <a:p>
            <a:pPr lvl="1"/>
            <a:r>
              <a:rPr lang="en-US" dirty="0"/>
              <a:t>By 1939: 95,000 Jewish refugees to USA, 40,000 to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6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War </a:t>
            </a:r>
            <a:r>
              <a:rPr lang="en-US" b="1" dirty="0"/>
              <a:t>Declared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634"/>
            <a:ext cx="8229600" cy="49185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Sept</a:t>
            </a:r>
            <a:r>
              <a:rPr lang="en-US" dirty="0"/>
              <a:t>. 1, 1939 –Germany invades Poland</a:t>
            </a:r>
          </a:p>
          <a:p>
            <a:r>
              <a:rPr lang="en-US" dirty="0"/>
              <a:t>Sept. 3, 1939 –Britain and France declare war on </a:t>
            </a:r>
            <a:r>
              <a:rPr lang="en-US" dirty="0" smtClean="0"/>
              <a:t>Germany</a:t>
            </a:r>
          </a:p>
          <a:p>
            <a:pPr lvl="1"/>
            <a:r>
              <a:rPr lang="en-US" sz="2400" dirty="0" smtClean="0"/>
              <a:t>Canada </a:t>
            </a:r>
            <a:r>
              <a:rPr lang="en-US" sz="2400" dirty="0"/>
              <a:t>not automatically included this </a:t>
            </a:r>
            <a:r>
              <a:rPr lang="en-US" sz="2400" dirty="0" smtClean="0"/>
              <a:t>time</a:t>
            </a:r>
            <a:endParaRPr lang="en-US" dirty="0" smtClean="0"/>
          </a:p>
          <a:p>
            <a:pPr lvl="1"/>
            <a:r>
              <a:rPr lang="en-US" dirty="0" smtClean="0"/>
              <a:t>Sept</a:t>
            </a:r>
            <a:r>
              <a:rPr lang="en-US" dirty="0"/>
              <a:t>. 10, 1939 –Canada declares war on Germany after a vote in </a:t>
            </a:r>
            <a:r>
              <a:rPr lang="en-US" dirty="0" smtClean="0"/>
              <a:t>Parliament</a:t>
            </a:r>
          </a:p>
          <a:p>
            <a:pPr lvl="2"/>
            <a:r>
              <a:rPr lang="en-US" sz="2000" dirty="0" smtClean="0"/>
              <a:t>Canada </a:t>
            </a:r>
            <a:r>
              <a:rPr lang="en-US" sz="2000" dirty="0"/>
              <a:t>exerting newfound </a:t>
            </a:r>
            <a:r>
              <a:rPr lang="en-US" sz="2100" dirty="0"/>
              <a:t>autonomy</a:t>
            </a:r>
          </a:p>
          <a:p>
            <a:pPr lvl="2"/>
            <a:r>
              <a:rPr lang="en-US" sz="2000" dirty="0"/>
              <a:t>Different from Canada’s entrance into WWI</a:t>
            </a:r>
          </a:p>
          <a:p>
            <a:pPr lvl="1"/>
            <a:r>
              <a:rPr lang="en-US" dirty="0"/>
              <a:t>PM King promises no conscription as long as he’s </a:t>
            </a:r>
            <a:r>
              <a:rPr lang="en-US" dirty="0" smtClean="0"/>
              <a:t>PM</a:t>
            </a:r>
          </a:p>
          <a:p>
            <a:pPr lvl="2"/>
            <a:r>
              <a:rPr lang="en-US" sz="2000" dirty="0" smtClean="0"/>
              <a:t>Gains </a:t>
            </a:r>
            <a:r>
              <a:rPr lang="en-US" sz="2000" dirty="0"/>
              <a:t>support of French-Canadians</a:t>
            </a:r>
          </a:p>
          <a:p>
            <a:pPr lvl="2"/>
            <a:r>
              <a:rPr lang="en-US" dirty="0"/>
              <a:t>Only the CCF vote against declaring war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60338"/>
            <a:ext cx="2235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830</Words>
  <Application>Microsoft Macintosh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Canada’s Response to the War</vt:lpstr>
      <vt:lpstr>Canada’s Policy of Isolationism</vt:lpstr>
      <vt:lpstr>King Visits Nazi Germany 1937</vt:lpstr>
      <vt:lpstr>King commented in his journal </vt:lpstr>
      <vt:lpstr>Even Time Made Hitler  Man of Year 1938</vt:lpstr>
      <vt:lpstr>Jewish Refugees</vt:lpstr>
      <vt:lpstr>SS St. Louis</vt:lpstr>
      <vt:lpstr>Canadians Speak Out</vt:lpstr>
      <vt:lpstr>War Declared</vt:lpstr>
      <vt:lpstr>Mobilizing Canada’s Resources</vt:lpstr>
      <vt:lpstr>Horror of WWI</vt:lpstr>
      <vt:lpstr>Great Depression</vt:lpstr>
      <vt:lpstr>Mobilizing Canada’s Resources</vt:lpstr>
      <vt:lpstr> Mobilizing Canada’s Resources</vt:lpstr>
      <vt:lpstr> British Commonwealth Air Training Plan (BCATP)</vt:lpstr>
      <vt:lpstr> British Commonwealth Air Training Plan (BCATP)</vt:lpstr>
      <vt:lpstr>Total War</vt:lpstr>
      <vt:lpstr>Why save fat?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Response to the War</dc:title>
  <dc:creator>Collingwood User</dc:creator>
  <cp:lastModifiedBy>Collingwood User</cp:lastModifiedBy>
  <cp:revision>22</cp:revision>
  <dcterms:created xsi:type="dcterms:W3CDTF">2014-01-18T16:12:03Z</dcterms:created>
  <dcterms:modified xsi:type="dcterms:W3CDTF">2014-01-18T17:35:48Z</dcterms:modified>
</cp:coreProperties>
</file>