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2BD8-8097-394F-9191-1F3305E9C7A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9A53-94A1-BF43-A65C-4D4D342D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8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2BD8-8097-394F-9191-1F3305E9C7A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9A53-94A1-BF43-A65C-4D4D342D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3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2BD8-8097-394F-9191-1F3305E9C7A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9A53-94A1-BF43-A65C-4D4D342D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0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2BD8-8097-394F-9191-1F3305E9C7A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9A53-94A1-BF43-A65C-4D4D342D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7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2BD8-8097-394F-9191-1F3305E9C7A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9A53-94A1-BF43-A65C-4D4D342D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8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2BD8-8097-394F-9191-1F3305E9C7A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9A53-94A1-BF43-A65C-4D4D342D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2BD8-8097-394F-9191-1F3305E9C7A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9A53-94A1-BF43-A65C-4D4D342D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1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2BD8-8097-394F-9191-1F3305E9C7A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9A53-94A1-BF43-A65C-4D4D342D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8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2BD8-8097-394F-9191-1F3305E9C7A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9A53-94A1-BF43-A65C-4D4D342D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6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2BD8-8097-394F-9191-1F3305E9C7A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9A53-94A1-BF43-A65C-4D4D342D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1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2BD8-8097-394F-9191-1F3305E9C7A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9A53-94A1-BF43-A65C-4D4D342D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F2BD8-8097-394F-9191-1F3305E9C7A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49A53-94A1-BF43-A65C-4D4D342D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1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Causes of the Great Depression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 Ch. 4 (p. 90-93)</a:t>
            </a:r>
          </a:p>
        </p:txBody>
      </p:sp>
    </p:spTree>
    <p:extLst>
      <p:ext uri="{BB962C8B-B14F-4D97-AF65-F5344CB8AC3E}">
        <p14:creationId xmlns:p14="http://schemas.microsoft.com/office/powerpoint/2010/main" val="594623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65" y="3447556"/>
            <a:ext cx="3163148" cy="249081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Debt </a:t>
            </a:r>
            <a:r>
              <a:rPr lang="en-US" dirty="0"/>
              <a:t>From First World War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190"/>
            <a:ext cx="5513719" cy="4987974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n-US" dirty="0"/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Germany to pay huge reparations to Britain and France		</a:t>
            </a:r>
          </a:p>
          <a:p>
            <a:pPr marL="742950" lvl="2" indent="-342900"/>
            <a:r>
              <a:rPr lang="en-US" dirty="0" smtClean="0"/>
              <a:t>-</a:t>
            </a:r>
            <a:r>
              <a:rPr lang="en-US" sz="2000" dirty="0" smtClean="0"/>
              <a:t>$300-400 billion (2011 dollars)</a:t>
            </a:r>
            <a:endParaRPr lang="en-US" dirty="0" smtClean="0"/>
          </a:p>
          <a:p>
            <a:r>
              <a:rPr lang="en-US" dirty="0" smtClean="0"/>
              <a:t>Germany </a:t>
            </a:r>
            <a:r>
              <a:rPr lang="en-US" dirty="0"/>
              <a:t>unable to make payments to Britain and France</a:t>
            </a:r>
          </a:p>
          <a:p>
            <a:r>
              <a:rPr lang="en-US" dirty="0" smtClean="0"/>
              <a:t>Britain </a:t>
            </a:r>
            <a:r>
              <a:rPr lang="en-US" dirty="0"/>
              <a:t>and France unable to pay off debts to United States</a:t>
            </a:r>
          </a:p>
          <a:p>
            <a:r>
              <a:rPr lang="en-US" dirty="0" smtClean="0"/>
              <a:t>Other </a:t>
            </a:r>
            <a:r>
              <a:rPr lang="en-US" dirty="0"/>
              <a:t>countries cannot pay back US because of slowing trade (tariffs)</a:t>
            </a:r>
          </a:p>
          <a:p>
            <a:r>
              <a:rPr lang="en-US" dirty="0" smtClean="0"/>
              <a:t>Bad </a:t>
            </a:r>
            <a:r>
              <a:rPr lang="en-US" dirty="0"/>
              <a:t>for US economy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86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248" y="907252"/>
            <a:ext cx="4093495" cy="3496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Speculation </a:t>
            </a:r>
            <a:r>
              <a:rPr lang="en-US" dirty="0"/>
              <a:t>and the Crash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07252"/>
            <a:ext cx="5827109" cy="5218911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Economy </a:t>
            </a:r>
            <a:r>
              <a:rPr lang="en-US" dirty="0"/>
              <a:t>booming in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1920s</a:t>
            </a:r>
            <a:r>
              <a:rPr lang="en-US" dirty="0"/>
              <a:t>, Canadians start to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purchase </a:t>
            </a:r>
            <a:r>
              <a:rPr lang="en-US" dirty="0"/>
              <a:t>items on </a:t>
            </a:r>
            <a:r>
              <a:rPr lang="en-US" dirty="0" smtClean="0"/>
              <a:t>credit</a:t>
            </a:r>
          </a:p>
          <a:p>
            <a:pPr lvl="2"/>
            <a:r>
              <a:rPr lang="en-US" sz="2000" dirty="0" smtClean="0"/>
              <a:t>“</a:t>
            </a:r>
            <a:r>
              <a:rPr lang="en-US" sz="2000" dirty="0"/>
              <a:t>buy now, pay later</a:t>
            </a:r>
            <a:r>
              <a:rPr lang="en-US" sz="2000" dirty="0" smtClean="0"/>
              <a:t>”</a:t>
            </a:r>
            <a:endParaRPr lang="en-US" dirty="0"/>
          </a:p>
          <a:p>
            <a:r>
              <a:rPr lang="en-US" dirty="0"/>
              <a:t>When economy slowed, people lost jobs, unable to make payments, lost possessions</a:t>
            </a:r>
          </a:p>
          <a:p>
            <a:pPr lvl="1"/>
            <a:r>
              <a:rPr lang="en-US" sz="3200" dirty="0"/>
              <a:t>Canadians buy stocks “on margin</a:t>
            </a:r>
            <a:r>
              <a:rPr lang="en-US" sz="3200" dirty="0" smtClean="0"/>
              <a:t>”</a:t>
            </a:r>
          </a:p>
          <a:p>
            <a:pPr lvl="2"/>
            <a:r>
              <a:rPr lang="en-US" dirty="0" smtClean="0"/>
              <a:t>Make </a:t>
            </a:r>
            <a:r>
              <a:rPr lang="en-US" dirty="0"/>
              <a:t>small down payment (around 10%), borrow the rest</a:t>
            </a:r>
          </a:p>
          <a:p>
            <a:pPr lvl="2"/>
            <a:r>
              <a:rPr lang="en-US" dirty="0"/>
              <a:t>Called “speculators”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9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20" y="274638"/>
            <a:ext cx="579412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Speculation </a:t>
            </a:r>
            <a:r>
              <a:rPr lang="en-US" dirty="0"/>
              <a:t>and the Crash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6569351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Hope </a:t>
            </a:r>
            <a:r>
              <a:rPr lang="en-US" dirty="0"/>
              <a:t>to make a quick profit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when </a:t>
            </a:r>
            <a:r>
              <a:rPr lang="en-US" dirty="0"/>
              <a:t>the stock prices go up,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repay loans</a:t>
            </a:r>
            <a:endParaRPr lang="en-US" dirty="0"/>
          </a:p>
          <a:p>
            <a:pPr lvl="1"/>
            <a:r>
              <a:rPr lang="en-US" dirty="0"/>
              <a:t>Stocks = small shares of ownership in a company (company does well, stock prices ↑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Stock Market </a:t>
            </a:r>
            <a:r>
              <a:rPr lang="en-US" dirty="0" smtClean="0"/>
              <a:t>Crash</a:t>
            </a:r>
            <a:endParaRPr lang="en-US" dirty="0"/>
          </a:p>
          <a:p>
            <a:pPr lvl="1"/>
            <a:r>
              <a:rPr lang="en-US" dirty="0"/>
              <a:t>Investors start selling stocks to cash in on high prices, others follow their lead</a:t>
            </a:r>
          </a:p>
          <a:p>
            <a:pPr lvl="1"/>
            <a:r>
              <a:rPr lang="en-US" dirty="0" smtClean="0"/>
              <a:t>Stock </a:t>
            </a:r>
            <a:r>
              <a:rPr lang="en-US" dirty="0"/>
              <a:t>prices drop, people panic = crash</a:t>
            </a:r>
          </a:p>
          <a:p>
            <a:pPr lvl="1"/>
            <a:r>
              <a:rPr lang="en-US" dirty="0" smtClean="0"/>
              <a:t>Speculators </a:t>
            </a:r>
            <a:r>
              <a:rPr lang="en-US" dirty="0"/>
              <a:t>left with worthless stocks and big loans to pay off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100" y="0"/>
            <a:ext cx="3136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70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Stock Market Crash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138547" cy="440415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 stock market crash in October 1929 marked the beginning of the Great Depression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747" y="1968798"/>
            <a:ext cx="5230127" cy="345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5112" r="15112"/>
          <a:stretch>
            <a:fillRect/>
          </a:stretch>
        </p:blipFill>
        <p:spPr>
          <a:xfrm>
            <a:off x="907183" y="274638"/>
            <a:ext cx="7224482" cy="6059096"/>
          </a:xfrm>
        </p:spPr>
      </p:pic>
    </p:spTree>
    <p:extLst>
      <p:ext uri="{BB962C8B-B14F-4D97-AF65-F5344CB8AC3E}">
        <p14:creationId xmlns:p14="http://schemas.microsoft.com/office/powerpoint/2010/main" val="207071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937" b="10937"/>
          <a:stretch>
            <a:fillRect/>
          </a:stretch>
        </p:blipFill>
        <p:spPr>
          <a:xfrm>
            <a:off x="457200" y="1913477"/>
            <a:ext cx="8238344" cy="39424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044" y="10285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Trading Floor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the slide continued, trading increased. the panic, clerks worked for </a:t>
            </a:r>
            <a:r>
              <a:rPr lang="en-US" dirty="0" smtClean="0">
                <a:solidFill>
                  <a:schemeClr val="bg1"/>
                </a:solidFill>
              </a:rPr>
              <a:t>48 straight hours.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23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Supply </a:t>
            </a:r>
            <a:r>
              <a:rPr lang="en-US" b="1" dirty="0"/>
              <a:t>and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0641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Supply </a:t>
            </a:r>
            <a:r>
              <a:rPr lang="en-US" dirty="0"/>
              <a:t>-how much of a product is available to buy</a:t>
            </a:r>
          </a:p>
          <a:p>
            <a:r>
              <a:rPr lang="en-US" dirty="0"/>
              <a:t>Demand -how much people want to buy a certain product</a:t>
            </a:r>
          </a:p>
          <a:p>
            <a:r>
              <a:rPr lang="en-US" dirty="0"/>
              <a:t>Low supply = High </a:t>
            </a:r>
            <a:r>
              <a:rPr lang="en-US" dirty="0" smtClean="0"/>
              <a:t>demand</a:t>
            </a:r>
          </a:p>
          <a:p>
            <a:pPr lvl="1"/>
            <a:r>
              <a:rPr lang="en-US" dirty="0" smtClean="0"/>
              <a:t>↑ Prices</a:t>
            </a:r>
            <a:endParaRPr lang="en-US" dirty="0"/>
          </a:p>
          <a:p>
            <a:r>
              <a:rPr lang="en-US" dirty="0"/>
              <a:t>High supply = Low </a:t>
            </a:r>
            <a:r>
              <a:rPr lang="en-US" dirty="0" smtClean="0"/>
              <a:t>demand</a:t>
            </a:r>
          </a:p>
          <a:p>
            <a:pPr lvl="1"/>
            <a:r>
              <a:rPr lang="en-US" dirty="0" smtClean="0"/>
              <a:t>↓ </a:t>
            </a:r>
            <a:r>
              <a:rPr lang="en-US" dirty="0"/>
              <a:t>Prices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3624263"/>
            <a:ext cx="32385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8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Causes: Overproduction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566"/>
            <a:ext cx="8229600" cy="454259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Economy </a:t>
            </a:r>
            <a:r>
              <a:rPr lang="en-US" dirty="0"/>
              <a:t>booming in 1920s, business increase production</a:t>
            </a:r>
          </a:p>
          <a:p>
            <a:r>
              <a:rPr lang="en-US" b="1" dirty="0"/>
              <a:t>Supply</a:t>
            </a:r>
            <a:r>
              <a:rPr lang="en-US" dirty="0"/>
              <a:t> becomes greater than </a:t>
            </a:r>
            <a:r>
              <a:rPr lang="en-US" b="1" dirty="0"/>
              <a:t>Demand</a:t>
            </a:r>
          </a:p>
          <a:p>
            <a:r>
              <a:rPr lang="en-US" dirty="0"/>
              <a:t>Businesses slow down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production</a:t>
            </a:r>
            <a:r>
              <a:rPr lang="en-US" dirty="0"/>
              <a:t>, lay off workers</a:t>
            </a:r>
          </a:p>
          <a:p>
            <a:r>
              <a:rPr lang="en-US" dirty="0"/>
              <a:t>Workers have less </a:t>
            </a:r>
            <a:r>
              <a:rPr lang="en-US" dirty="0" smtClean="0"/>
              <a:t>money </a:t>
            </a:r>
          </a:p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spend, economy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slows </a:t>
            </a:r>
            <a:r>
              <a:rPr lang="en-US" dirty="0"/>
              <a:t>down further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00" y="3422650"/>
            <a:ext cx="3175000" cy="2552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746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Economic </a:t>
            </a:r>
            <a:r>
              <a:rPr lang="en-US" dirty="0"/>
              <a:t>Dependence on Exports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24740" cy="4525963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 smtClean="0"/>
              <a:t>Canadian </a:t>
            </a:r>
            <a:r>
              <a:rPr lang="en-US" dirty="0"/>
              <a:t>economy heavily reliant on several specific </a:t>
            </a:r>
            <a:r>
              <a:rPr lang="en-US" dirty="0" smtClean="0"/>
              <a:t>products</a:t>
            </a:r>
          </a:p>
          <a:p>
            <a:pPr lvl="2"/>
            <a:r>
              <a:rPr lang="en-US" sz="2000" dirty="0" smtClean="0"/>
              <a:t>Wheat</a:t>
            </a:r>
            <a:r>
              <a:rPr lang="en-US" sz="2000" dirty="0"/>
              <a:t>, fish, minerals, pulp &amp; </a:t>
            </a:r>
            <a:r>
              <a:rPr lang="en-US" sz="2000" dirty="0" smtClean="0"/>
              <a:t>paper</a:t>
            </a:r>
            <a:endParaRPr lang="en-US" dirty="0"/>
          </a:p>
          <a:p>
            <a:pPr lvl="1"/>
            <a:r>
              <a:rPr lang="en-US" dirty="0"/>
              <a:t>Other countries begin to sell these products too</a:t>
            </a:r>
          </a:p>
          <a:p>
            <a:pPr lvl="1"/>
            <a:r>
              <a:rPr lang="en-US" dirty="0"/>
              <a:t>High Supply = lower prices</a:t>
            </a:r>
          </a:p>
          <a:p>
            <a:pPr lvl="1"/>
            <a:r>
              <a:rPr lang="en-US" dirty="0"/>
              <a:t>Canadian industries suffer</a:t>
            </a:r>
          </a:p>
          <a:p>
            <a:pPr lvl="1"/>
            <a:r>
              <a:rPr lang="en-US" dirty="0"/>
              <a:t>Also, severe droughts on the </a:t>
            </a:r>
            <a:r>
              <a:rPr lang="en-US" dirty="0" smtClean="0"/>
              <a:t>Prairies</a:t>
            </a:r>
          </a:p>
          <a:p>
            <a:pPr lvl="2"/>
            <a:r>
              <a:rPr lang="en-US" sz="2000" dirty="0" smtClean="0"/>
              <a:t>Crops </a:t>
            </a:r>
            <a:r>
              <a:rPr lang="en-US" sz="2000" dirty="0"/>
              <a:t>fail, farmers go bankrupt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940" y="1790700"/>
            <a:ext cx="24892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27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Tariffs </a:t>
            </a:r>
            <a:r>
              <a:rPr lang="en-US" dirty="0"/>
              <a:t>and US Protectionism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786" y="1265996"/>
            <a:ext cx="4590041" cy="4525963"/>
          </a:xfrm>
        </p:spPr>
        <p:txBody>
          <a:bodyPr>
            <a:normAutofit fontScale="92500"/>
          </a:bodyPr>
          <a:lstStyle/>
          <a:p>
            <a:pPr lvl="1"/>
            <a:r>
              <a:rPr lang="en-US" sz="3200" dirty="0" smtClean="0"/>
              <a:t>Canada’s </a:t>
            </a:r>
            <a:r>
              <a:rPr lang="en-US" sz="3200" dirty="0"/>
              <a:t>economy increasingly dependent on US </a:t>
            </a:r>
            <a:r>
              <a:rPr lang="en-US" sz="3200" dirty="0" smtClean="0"/>
              <a:t>economy</a:t>
            </a:r>
          </a:p>
          <a:p>
            <a:pPr lvl="2"/>
            <a:r>
              <a:rPr lang="en-US" dirty="0" smtClean="0"/>
              <a:t>Much </a:t>
            </a:r>
            <a:r>
              <a:rPr lang="en-US" dirty="0"/>
              <a:t>of Canadian industry owned by American </a:t>
            </a:r>
            <a:r>
              <a:rPr lang="en-US" dirty="0" smtClean="0"/>
              <a:t>businesses</a:t>
            </a:r>
            <a:endParaRPr lang="en-US" dirty="0"/>
          </a:p>
          <a:p>
            <a:pPr lvl="1"/>
            <a:r>
              <a:rPr lang="en-US" dirty="0"/>
              <a:t>US factories shut down, unemployment </a:t>
            </a:r>
            <a:r>
              <a:rPr lang="en-US" dirty="0" smtClean="0"/>
              <a:t>rises</a:t>
            </a:r>
          </a:p>
          <a:p>
            <a:pPr lvl="2"/>
            <a:r>
              <a:rPr lang="en-US" sz="2000" dirty="0" smtClean="0"/>
              <a:t>Demand </a:t>
            </a:r>
            <a:r>
              <a:rPr lang="en-US" sz="2000" dirty="0"/>
              <a:t>for Canadian products decreases</a:t>
            </a:r>
          </a:p>
          <a:p>
            <a:pPr lvl="2"/>
            <a:r>
              <a:rPr lang="en-US" dirty="0"/>
              <a:t>Canadian economy suffers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Content Placeholder 3" descr="Screen Shot 2013-11-22 at 10.06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08" r="-39208"/>
          <a:stretch>
            <a:fillRect/>
          </a:stretch>
        </p:blipFill>
        <p:spPr>
          <a:xfrm>
            <a:off x="3104870" y="1546282"/>
            <a:ext cx="7517224" cy="397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39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Tariffs </a:t>
            </a:r>
            <a:r>
              <a:rPr lang="en-US" dirty="0"/>
              <a:t>and US Protectionism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World </a:t>
            </a:r>
            <a:r>
              <a:rPr lang="en-US" dirty="0"/>
              <a:t>economy slows down, countries (incl. USA) place tariffs on imported goods (Protectionism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Tariffs = taxes on imported goods</a:t>
            </a:r>
          </a:p>
          <a:p>
            <a:pPr lvl="1"/>
            <a:r>
              <a:rPr lang="en-US" dirty="0" smtClean="0"/>
              <a:t>Protectionism </a:t>
            </a:r>
            <a:r>
              <a:rPr lang="en-US" dirty="0"/>
              <a:t>= Tariffs used to raise price of imported goods in order to protect domestic </a:t>
            </a:r>
            <a:r>
              <a:rPr lang="en-US" dirty="0" smtClean="0"/>
              <a:t>producers</a:t>
            </a:r>
            <a:endParaRPr lang="en-US" dirty="0"/>
          </a:p>
          <a:p>
            <a:r>
              <a:rPr lang="en-US" dirty="0"/>
              <a:t>Tariffs make Canadian products more expensive in USA and other countries, harder to sell</a:t>
            </a:r>
          </a:p>
          <a:p>
            <a:r>
              <a:rPr lang="en-US" dirty="0" smtClean="0"/>
              <a:t>Canadian </a:t>
            </a:r>
            <a:r>
              <a:rPr lang="en-US" dirty="0"/>
              <a:t>economy suffers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75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387</Words>
  <Application>Microsoft Macintosh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Causes of the Great Depression</vt:lpstr>
      <vt:lpstr> Stock Market Crash</vt:lpstr>
      <vt:lpstr>PowerPoint Presentation</vt:lpstr>
      <vt:lpstr>Trading Floor As the slide continued, trading increased. the panic, clerks worked for 48 straight hours. </vt:lpstr>
      <vt:lpstr>Supply and Demand</vt:lpstr>
      <vt:lpstr>Causes: Overproduction </vt:lpstr>
      <vt:lpstr> Economic Dependence on Exports </vt:lpstr>
      <vt:lpstr> Tariffs and US Protectionism </vt:lpstr>
      <vt:lpstr> Tariffs and US Protectionism </vt:lpstr>
      <vt:lpstr>Debt From First World War </vt:lpstr>
      <vt:lpstr>Speculation and the Crash </vt:lpstr>
      <vt:lpstr> Speculation and the Crash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the Great Depression</dc:title>
  <dc:creator>Collingwood User</dc:creator>
  <cp:lastModifiedBy>Collingwood User</cp:lastModifiedBy>
  <cp:revision>17</cp:revision>
  <dcterms:created xsi:type="dcterms:W3CDTF">2013-11-26T04:46:58Z</dcterms:created>
  <dcterms:modified xsi:type="dcterms:W3CDTF">2013-11-26T18:57:30Z</dcterms:modified>
</cp:coreProperties>
</file>