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24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142B-6438-7B48-8573-31C1E7E1477C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60E2-970A-E248-86FB-C834F5090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07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142B-6438-7B48-8573-31C1E7E1477C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60E2-970A-E248-86FB-C834F5090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0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142B-6438-7B48-8573-31C1E7E1477C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60E2-970A-E248-86FB-C834F5090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45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142B-6438-7B48-8573-31C1E7E1477C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60E2-970A-E248-86FB-C834F5090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4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142B-6438-7B48-8573-31C1E7E1477C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60E2-970A-E248-86FB-C834F5090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47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142B-6438-7B48-8573-31C1E7E1477C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60E2-970A-E248-86FB-C834F5090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70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142B-6438-7B48-8573-31C1E7E1477C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60E2-970A-E248-86FB-C834F5090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7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142B-6438-7B48-8573-31C1E7E1477C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60E2-970A-E248-86FB-C834F5090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6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142B-6438-7B48-8573-31C1E7E1477C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60E2-970A-E248-86FB-C834F5090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9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142B-6438-7B48-8573-31C1E7E1477C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60E2-970A-E248-86FB-C834F5090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47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142B-6438-7B48-8573-31C1E7E1477C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60E2-970A-E248-86FB-C834F5090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07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F142B-6438-7B48-8573-31C1E7E1477C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260E2-970A-E248-86FB-C834F5090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6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RJpLMvgUXe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Economic Crash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Ch. 3 (p. 63, 66, 85)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958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Cycle</a:t>
            </a:r>
            <a:endParaRPr lang="en-US" dirty="0"/>
          </a:p>
        </p:txBody>
      </p:sp>
      <p:pic>
        <p:nvPicPr>
          <p:cNvPr id="4" name="Content Placeholder 3" descr="Screen Shot 2013-11-21 at 7.18.35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518" r="-2151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33965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3266"/>
          </a:xfrm>
        </p:spPr>
        <p:txBody>
          <a:bodyPr/>
          <a:lstStyle/>
          <a:p>
            <a:r>
              <a:rPr lang="en-US" dirty="0" smtClean="0"/>
              <a:t>Economic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7904"/>
            <a:ext cx="8229600" cy="4878259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en-US" dirty="0" smtClean="0"/>
              <a:t>Different </a:t>
            </a:r>
            <a:r>
              <a:rPr lang="en-US" dirty="0"/>
              <a:t>stages that an economy can go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b="1" dirty="0" smtClean="0"/>
              <a:t>Prosperity</a:t>
            </a:r>
            <a:r>
              <a:rPr lang="en-US" dirty="0" smtClean="0"/>
              <a:t> </a:t>
            </a:r>
            <a:r>
              <a:rPr lang="en-US" dirty="0"/>
              <a:t>– economy booming, income levels high, unemployment </a:t>
            </a:r>
            <a:r>
              <a:rPr lang="en-US" dirty="0" smtClean="0"/>
              <a:t>low</a:t>
            </a:r>
          </a:p>
          <a:p>
            <a:pPr lvl="1">
              <a:buFontTx/>
              <a:buChar char="-"/>
            </a:pPr>
            <a:r>
              <a:rPr lang="en-US" dirty="0" smtClean="0"/>
              <a:t> People </a:t>
            </a:r>
            <a:r>
              <a:rPr lang="en-US" dirty="0"/>
              <a:t>spending a lot of money, possibly leading to inflation 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smtClean="0"/>
              <a:t> </a:t>
            </a:r>
            <a:r>
              <a:rPr lang="en-US" dirty="0"/>
              <a:t>aka “Boom” </a:t>
            </a:r>
          </a:p>
          <a:p>
            <a:pPr>
              <a:buFontTx/>
              <a:buChar char="-"/>
            </a:pPr>
            <a:r>
              <a:rPr lang="en-US" b="1" dirty="0" smtClean="0"/>
              <a:t>Recession</a:t>
            </a:r>
            <a:r>
              <a:rPr lang="en-US" dirty="0" smtClean="0"/>
              <a:t> </a:t>
            </a:r>
            <a:r>
              <a:rPr lang="en-US" dirty="0"/>
              <a:t>– production low, unemployment </a:t>
            </a:r>
            <a:r>
              <a:rPr lang="en-US" dirty="0" smtClean="0"/>
              <a:t>high</a:t>
            </a:r>
          </a:p>
          <a:p>
            <a:pPr lvl="1">
              <a:buFontTx/>
              <a:buChar char="-"/>
            </a:pPr>
            <a:r>
              <a:rPr lang="en-US" dirty="0" smtClean="0"/>
              <a:t>People </a:t>
            </a:r>
            <a:r>
              <a:rPr lang="en-US" dirty="0"/>
              <a:t>have less money, spending little, economy slows down 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smtClean="0"/>
              <a:t>aka </a:t>
            </a:r>
            <a:r>
              <a:rPr lang="en-US" dirty="0"/>
              <a:t>“Bust” 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b="1" dirty="0"/>
              <a:t>Depression</a:t>
            </a:r>
            <a:r>
              <a:rPr lang="en-US" dirty="0"/>
              <a:t> – severe recession, mass unemployment and poverty </a:t>
            </a:r>
          </a:p>
          <a:p>
            <a:pPr>
              <a:buFontTx/>
              <a:buChar char="-"/>
            </a:pPr>
            <a:r>
              <a:rPr lang="en-US" b="1" dirty="0" smtClean="0"/>
              <a:t>Recovery</a:t>
            </a:r>
            <a:r>
              <a:rPr lang="en-US" dirty="0" smtClean="0"/>
              <a:t> </a:t>
            </a:r>
            <a:r>
              <a:rPr lang="en-US" dirty="0"/>
              <a:t>– demand for goods increases, more jobs, higher incomes, economy improves </a:t>
            </a:r>
          </a:p>
          <a:p>
            <a:pPr lvl="1">
              <a:buFontTx/>
              <a:buChar char="-"/>
            </a:pPr>
            <a:r>
              <a:rPr lang="en-US" dirty="0" smtClean="0"/>
              <a:t>Prosperity </a:t>
            </a:r>
            <a:r>
              <a:rPr lang="en-US" dirty="0"/>
              <a:t>again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949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1920s </a:t>
            </a:r>
            <a:r>
              <a:rPr lang="en-US" b="1" dirty="0"/>
              <a:t>Economy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Post-WWI to early 1920s – factories closing down, veterans returning looking for jobs, high unemployment, low </a:t>
            </a:r>
            <a:r>
              <a:rPr lang="en-US" dirty="0" smtClean="0"/>
              <a:t>spending</a:t>
            </a:r>
          </a:p>
          <a:p>
            <a:pPr lvl="1"/>
            <a:r>
              <a:rPr lang="en-US" dirty="0" smtClean="0"/>
              <a:t>Recession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435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1920s </a:t>
            </a:r>
            <a:r>
              <a:rPr lang="en-US" b="1" dirty="0"/>
              <a:t>Economy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Early </a:t>
            </a:r>
            <a:r>
              <a:rPr lang="en-US" dirty="0"/>
              <a:t>to mid-1920s - economy improved (natural resources and manufacturing)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manufacturing </a:t>
            </a:r>
            <a:r>
              <a:rPr lang="en-US" dirty="0"/>
              <a:t>(factories) brought many people to cities </a:t>
            </a:r>
          </a:p>
          <a:p>
            <a:r>
              <a:rPr lang="en-US" dirty="0" smtClean="0"/>
              <a:t>urbanization </a:t>
            </a:r>
            <a:r>
              <a:rPr lang="en-US" dirty="0"/>
              <a:t>= movement of people from rural Canada (country, farms) to urban Canada (cities) </a:t>
            </a:r>
          </a:p>
          <a:p>
            <a:r>
              <a:rPr lang="en-US" dirty="0" smtClean="0"/>
              <a:t> </a:t>
            </a:r>
            <a:r>
              <a:rPr lang="en-US" dirty="0"/>
              <a:t>industry often located in downtowns, not nice places to live </a:t>
            </a:r>
          </a:p>
          <a:p>
            <a:r>
              <a:rPr lang="en-US" dirty="0" smtClean="0"/>
              <a:t> </a:t>
            </a:r>
            <a:r>
              <a:rPr lang="en-US" dirty="0"/>
              <a:t>created slums/pollution; wealthy moved away from downtown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830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1920s Economy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2226"/>
            <a:ext cx="8229600" cy="4943938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United States replaces Britain as most important trading partner (after WWI, Britain in debt and US wealthy) </a:t>
            </a:r>
          </a:p>
          <a:p>
            <a:r>
              <a:rPr lang="en-US" dirty="0" smtClean="0"/>
              <a:t>US </a:t>
            </a:r>
            <a:r>
              <a:rPr lang="en-US" dirty="0"/>
              <a:t>companies invest heavily in Canada, export goods to US </a:t>
            </a:r>
          </a:p>
          <a:p>
            <a:r>
              <a:rPr lang="en-US" dirty="0" smtClean="0"/>
              <a:t>US </a:t>
            </a:r>
            <a:r>
              <a:rPr lang="en-US" dirty="0"/>
              <a:t>companies build branch plants in Canada (ex. auto industry) </a:t>
            </a:r>
            <a:endParaRPr lang="en-US" dirty="0" smtClean="0"/>
          </a:p>
          <a:p>
            <a:pPr lvl="1"/>
            <a:r>
              <a:rPr lang="en-US" dirty="0" smtClean="0"/>
              <a:t>Branch </a:t>
            </a:r>
            <a:r>
              <a:rPr lang="en-US" dirty="0"/>
              <a:t>Plant = factory/office set up in Canada, but owned or controlled by foreign companies </a:t>
            </a:r>
          </a:p>
          <a:p>
            <a:r>
              <a:rPr lang="en-US" dirty="0" smtClean="0"/>
              <a:t>by </a:t>
            </a:r>
            <a:r>
              <a:rPr lang="en-US" dirty="0"/>
              <a:t>end of 1920s US companies own large proportion of Canadian industries (oil, machinery, chemical, rubber, and electrical industries) </a:t>
            </a:r>
          </a:p>
          <a:p>
            <a:r>
              <a:rPr lang="en-US" dirty="0" smtClean="0"/>
              <a:t>Pumped </a:t>
            </a:r>
            <a:r>
              <a:rPr lang="en-US" dirty="0"/>
              <a:t>money into Canadian economy, but US benefited the most </a:t>
            </a:r>
          </a:p>
          <a:p>
            <a:r>
              <a:rPr lang="en-US" dirty="0" smtClean="0"/>
              <a:t>Recovery </a:t>
            </a:r>
            <a:r>
              <a:rPr lang="en-US" dirty="0"/>
              <a:t>to Prosperity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343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4075"/>
            <a:ext cx="8229600" cy="6173842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Also during 1920s - Prohibition in Canadian provinces (WWI to early 1920s) o prohibition = sale and consumption of alcohol prohibited </a:t>
            </a:r>
          </a:p>
          <a:p>
            <a:pPr lvl="1"/>
            <a:r>
              <a:rPr lang="en-US" dirty="0" smtClean="0"/>
              <a:t>prohibition </a:t>
            </a:r>
            <a:r>
              <a:rPr lang="en-US" dirty="0"/>
              <a:t>pushed by temperance movement, primarily women 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soldiers returned, prohibition unpopular, laws repealed early </a:t>
            </a:r>
            <a:r>
              <a:rPr lang="en-US" dirty="0" smtClean="0"/>
              <a:t>1920s</a:t>
            </a:r>
          </a:p>
          <a:p>
            <a:pPr lvl="2"/>
            <a:r>
              <a:rPr lang="en-US" dirty="0" smtClean="0"/>
              <a:t>replaced </a:t>
            </a:r>
            <a:r>
              <a:rPr lang="en-US" dirty="0"/>
              <a:t>with government controlled liquor stores 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national prohibition in United States 1919-1933 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large bootlegging industry in Canada </a:t>
            </a:r>
          </a:p>
          <a:p>
            <a:pPr lvl="2"/>
            <a:r>
              <a:rPr lang="en-US" dirty="0" smtClean="0"/>
              <a:t>bootlegging </a:t>
            </a:r>
            <a:r>
              <a:rPr lang="en-US" dirty="0"/>
              <a:t>= importing alcohol illegally into US and/or making it yourself to sell </a:t>
            </a:r>
          </a:p>
          <a:p>
            <a:pPr lvl="2"/>
            <a:r>
              <a:rPr lang="en-US" dirty="0" smtClean="0"/>
              <a:t>extremely </a:t>
            </a:r>
            <a:r>
              <a:rPr lang="en-US" dirty="0"/>
              <a:t>profitable, but dangerous 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often controlled by organized crime (Al Capone, Mafia) 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rum-runners” smuggled alcohol across the border to US </a:t>
            </a:r>
          </a:p>
          <a:p>
            <a:pPr lvl="2"/>
            <a:r>
              <a:rPr lang="en-US" dirty="0" smtClean="0"/>
              <a:t>sometimes </a:t>
            </a:r>
            <a:r>
              <a:rPr lang="en-US" dirty="0"/>
              <a:t>caught by US Customs or were killed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522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Tuesday, October 29, 1929 - “Black Tuesday”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6359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New York Stock Exchange collapsed (economic disaster) </a:t>
            </a:r>
          </a:p>
          <a:p>
            <a:pPr lvl="1"/>
            <a:r>
              <a:rPr lang="en-US" dirty="0" smtClean="0"/>
              <a:t> </a:t>
            </a:r>
            <a:r>
              <a:rPr lang="en-US" dirty="0">
                <a:hlinkClick r:id="rId2"/>
              </a:rPr>
              <a:t>stock market crash </a:t>
            </a:r>
            <a:r>
              <a:rPr lang="en-US" dirty="0"/>
              <a:t>= prices of all stocks fall sharply and quickly </a:t>
            </a:r>
          </a:p>
          <a:p>
            <a:pPr lvl="1"/>
            <a:r>
              <a:rPr lang="en-US" dirty="0" smtClean="0"/>
              <a:t>Canada </a:t>
            </a:r>
            <a:r>
              <a:rPr lang="en-US" dirty="0"/>
              <a:t>goes from Prosperity straight to Depression </a:t>
            </a:r>
          </a:p>
          <a:p>
            <a:pPr lvl="1"/>
            <a:r>
              <a:rPr lang="en-US" dirty="0" smtClean="0"/>
              <a:t>End </a:t>
            </a:r>
            <a:r>
              <a:rPr lang="en-US" dirty="0"/>
              <a:t>of Roaring Twenties, beginning of the Great Depression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51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463</Words>
  <Application>Microsoft Macintosh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Economic Crash</vt:lpstr>
      <vt:lpstr>Economic Cycle</vt:lpstr>
      <vt:lpstr>Economic Cycle</vt:lpstr>
      <vt:lpstr>1920s Economy </vt:lpstr>
      <vt:lpstr>1920s Economy </vt:lpstr>
      <vt:lpstr>1920s Economy </vt:lpstr>
      <vt:lpstr>PowerPoint Presentation</vt:lpstr>
      <vt:lpstr>Tuesday, October 29, 1929 - “Black Tuesday”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Collingwood User</dc:creator>
  <cp:lastModifiedBy>Collingwood User</cp:lastModifiedBy>
  <cp:revision>7</cp:revision>
  <dcterms:created xsi:type="dcterms:W3CDTF">2013-11-22T03:17:07Z</dcterms:created>
  <dcterms:modified xsi:type="dcterms:W3CDTF">2013-11-22T03:34:56Z</dcterms:modified>
</cp:coreProperties>
</file>