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968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82D8-BAF5-794B-BF51-2E3BAFCC5677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8F7D-EC0A-7A4F-958C-A33E158B5D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82D8-BAF5-794B-BF51-2E3BAFCC5677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8F7D-EC0A-7A4F-958C-A33E158B5D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82D8-BAF5-794B-BF51-2E3BAFCC5677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8F7D-EC0A-7A4F-958C-A33E158B5D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82D8-BAF5-794B-BF51-2E3BAFCC5677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8F7D-EC0A-7A4F-958C-A33E158B5D5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82D8-BAF5-794B-BF51-2E3BAFCC5677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8F7D-EC0A-7A4F-958C-A33E158B5D5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82D8-BAF5-794B-BF51-2E3BAFCC5677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8F7D-EC0A-7A4F-958C-A33E158B5D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82D8-BAF5-794B-BF51-2E3BAFCC5677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8F7D-EC0A-7A4F-958C-A33E158B5D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82D8-BAF5-794B-BF51-2E3BAFCC5677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8F7D-EC0A-7A4F-958C-A33E158B5D5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82D8-BAF5-794B-BF51-2E3BAFCC5677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8F7D-EC0A-7A4F-958C-A33E158B5D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99C82D8-BAF5-794B-BF51-2E3BAFCC5677}" type="datetimeFigureOut">
              <a:rPr lang="en-US" smtClean="0"/>
              <a:t>2013-05-28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762D8F7D-EC0A-7A4F-958C-A33E158B5D5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oJAbATJCug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ZzCA60WnoMk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Warming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Ch. 13 (p. 438-443)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08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Carbon Bathtub</a:t>
            </a:r>
          </a:p>
          <a:p>
            <a:r>
              <a:rPr lang="en-US" sz="2800" dirty="0"/>
              <a:t>It’s simple, really: </a:t>
            </a:r>
            <a:endParaRPr lang="en-US" sz="2800" dirty="0" smtClean="0"/>
          </a:p>
          <a:p>
            <a:pPr lvl="1"/>
            <a:r>
              <a:rPr lang="en-US" sz="2800" dirty="0" smtClean="0"/>
              <a:t>As </a:t>
            </a:r>
            <a:r>
              <a:rPr lang="en-US" sz="2800" dirty="0"/>
              <a:t>long as we pour 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into the atmosphere faster than nature drains it out, the planet warms</a:t>
            </a:r>
            <a:r>
              <a:rPr lang="en-US" sz="2800" dirty="0" smtClean="0"/>
              <a:t>.  </a:t>
            </a:r>
            <a:r>
              <a:rPr lang="en-US" sz="2800" dirty="0"/>
              <a:t>And that extra carbon takes a long time to drain out of the tub.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4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What Are the Effects of GW?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12844"/>
            <a:ext cx="7772400" cy="4275666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endParaRPr lang="en-US" sz="3600" dirty="0"/>
          </a:p>
          <a:p>
            <a:r>
              <a:rPr lang="en-US" sz="3600" dirty="0"/>
              <a:t>Melting Ice: rising temperatures melt glaciers and ice sheets, leads to rising sea levels</a:t>
            </a:r>
          </a:p>
          <a:p>
            <a:r>
              <a:rPr lang="en-US" sz="3600" dirty="0"/>
              <a:t>Extreme Weather: more frequent and severe heat waves, droughts, wildfires/forest fires, floods, hurricanes and storms</a:t>
            </a:r>
          </a:p>
          <a:p>
            <a:r>
              <a:rPr lang="en-US" sz="3600" dirty="0"/>
              <a:t>Ecosystems: transformation and reduction of sensitive ecosystems, affects animal and plant life, leads to possible extinctions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13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33" y="2035705"/>
            <a:ext cx="1397000" cy="2096028"/>
          </a:xfrm>
        </p:spPr>
        <p:txBody>
          <a:bodyPr>
            <a:normAutofit/>
          </a:bodyPr>
          <a:lstStyle/>
          <a:p>
            <a:r>
              <a:rPr lang="en-US" dirty="0" smtClean="0"/>
              <a:t>Page 442</a:t>
            </a:r>
          </a:p>
          <a:p>
            <a:pPr marL="68580" indent="0">
              <a:buNone/>
            </a:pPr>
            <a:r>
              <a:rPr lang="en-US" dirty="0" smtClean="0"/>
              <a:t>Impact on Canadian</a:t>
            </a:r>
          </a:p>
          <a:p>
            <a:pPr marL="68580" indent="0">
              <a:buNone/>
            </a:pPr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5" name="Picture 4" descr="Screen Shot 2013-05-28 at 8.32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9" y="423334"/>
            <a:ext cx="6107035" cy="643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69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 and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650733"/>
          </a:xfrm>
        </p:spPr>
        <p:txBody>
          <a:bodyPr/>
          <a:lstStyle/>
          <a:p>
            <a:r>
              <a:rPr lang="en-US" dirty="0" smtClean="0"/>
              <a:t>Warmer winters allow pine beetle to survive in BC</a:t>
            </a:r>
          </a:p>
          <a:p>
            <a:r>
              <a:rPr lang="en-US" dirty="0" smtClean="0"/>
              <a:t>Arctic regions seeing sea ice shrinking </a:t>
            </a:r>
          </a:p>
          <a:p>
            <a:r>
              <a:rPr lang="en-US" dirty="0" smtClean="0"/>
              <a:t>Seasonal melt occurring weeks earlier</a:t>
            </a:r>
          </a:p>
          <a:p>
            <a:r>
              <a:rPr lang="en-US" dirty="0" smtClean="0"/>
              <a:t>Polar bears slowly starving </a:t>
            </a:r>
            <a:r>
              <a:rPr lang="en-US" dirty="0" err="1" smtClean="0"/>
              <a:t>bc</a:t>
            </a:r>
            <a:r>
              <a:rPr lang="en-US" dirty="0" smtClean="0"/>
              <a:t> can’t find ice to use to hunt seals</a:t>
            </a:r>
          </a:p>
          <a:p>
            <a:r>
              <a:rPr lang="en-US" dirty="0" smtClean="0"/>
              <a:t>Arctic communities facing sinking shorelines </a:t>
            </a:r>
            <a:r>
              <a:rPr lang="en-US" dirty="0" err="1" smtClean="0"/>
              <a:t>bc</a:t>
            </a:r>
            <a:r>
              <a:rPr lang="en-US" dirty="0" smtClean="0"/>
              <a:t> permafrost (permanently frozen subsoil) is melting</a:t>
            </a:r>
          </a:p>
          <a:p>
            <a:r>
              <a:rPr lang="en-US" dirty="0" smtClean="0"/>
              <a:t>Warmer weather brings more droughts making forest fires more likely</a:t>
            </a:r>
          </a:p>
          <a:p>
            <a:r>
              <a:rPr lang="en-US" dirty="0" smtClean="0"/>
              <a:t>Raising sea-levels affect low-lying deltas like Fraser River and </a:t>
            </a:r>
            <a:r>
              <a:rPr lang="en-US" smtClean="0"/>
              <a:t>Mackenzie River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14333" y="5250934"/>
            <a:ext cx="452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Effects of Global Warming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1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760749"/>
            <a:ext cx="7716837" cy="14478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What is Global Warming?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8548"/>
            <a:ext cx="7772400" cy="31254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Definition: the gradual rise in the average surface temperature of the Earth</a:t>
            </a:r>
          </a:p>
          <a:p>
            <a:r>
              <a:rPr lang="en-US" sz="2800" dirty="0" smtClean="0"/>
              <a:t>Some </a:t>
            </a:r>
            <a:r>
              <a:rPr lang="en-US" sz="2800" dirty="0"/>
              <a:t>regions are warming more quickly than </a:t>
            </a:r>
            <a:r>
              <a:rPr lang="en-US" sz="2800" dirty="0" smtClean="0"/>
              <a:t>others</a:t>
            </a:r>
          </a:p>
          <a:p>
            <a:pPr lvl="1"/>
            <a:r>
              <a:rPr lang="en-US" sz="2800" dirty="0" smtClean="0"/>
              <a:t>Some </a:t>
            </a:r>
            <a:r>
              <a:rPr lang="en-US" sz="2800" dirty="0"/>
              <a:t>have even cooled slightly</a:t>
            </a:r>
          </a:p>
          <a:p>
            <a:pPr lvl="1"/>
            <a:r>
              <a:rPr lang="en-US" sz="2800" dirty="0"/>
              <a:t>As a result, the term “climate change” is gradually replacing “global warming”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027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Is the World Getting Warmer?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37776"/>
            <a:ext cx="7772400" cy="4096225"/>
          </a:xfrm>
        </p:spPr>
        <p:txBody>
          <a:bodyPr/>
          <a:lstStyle/>
          <a:p>
            <a:pPr marL="68580" indent="0">
              <a:buNone/>
            </a:pPr>
            <a:endParaRPr lang="en-US" sz="2400" dirty="0"/>
          </a:p>
          <a:p>
            <a:r>
              <a:rPr lang="en-US" sz="2400" dirty="0"/>
              <a:t>Earth has warmed ~0.74C in the past 100 years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2000s was the warmest decade on record, and the 1990s was the second </a:t>
            </a:r>
            <a:r>
              <a:rPr lang="en-US" sz="2400" dirty="0" smtClean="0"/>
              <a:t>warmest</a:t>
            </a:r>
          </a:p>
          <a:p>
            <a:pPr lvl="1"/>
            <a:r>
              <a:rPr lang="en-US" sz="2400" dirty="0" smtClean="0"/>
              <a:t>Detailed </a:t>
            </a:r>
            <a:r>
              <a:rPr lang="en-US" sz="2400" dirty="0"/>
              <a:t>temperature records have been taken since the mid-1800s</a:t>
            </a:r>
          </a:p>
          <a:p>
            <a:pPr lvl="1"/>
            <a:r>
              <a:rPr lang="en-US" sz="2400" dirty="0"/>
              <a:t>Earlier historical temperatures are less </a:t>
            </a:r>
            <a:r>
              <a:rPr lang="en-US" sz="2400" dirty="0" smtClean="0"/>
              <a:t>accurate</a:t>
            </a:r>
          </a:p>
          <a:p>
            <a:pPr lvl="2"/>
            <a:r>
              <a:rPr lang="en-US" sz="2400" dirty="0" smtClean="0"/>
              <a:t>Based </a:t>
            </a:r>
            <a:r>
              <a:rPr lang="en-US" sz="2400" dirty="0"/>
              <a:t>upon tree rings, ice-core samples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5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74638"/>
            <a:ext cx="8331200" cy="566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3647" y="6124578"/>
            <a:ext cx="704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According to NASA: http://</a:t>
            </a:r>
            <a:r>
              <a:rPr lang="en-US" dirty="0" err="1" smtClean="0"/>
              <a:t>data.giss.nasa.gov</a:t>
            </a:r>
            <a:r>
              <a:rPr lang="en-US" dirty="0" smtClean="0"/>
              <a:t>/</a:t>
            </a:r>
            <a:r>
              <a:rPr lang="en-US" dirty="0" err="1" smtClean="0"/>
              <a:t>gistemp</a:t>
            </a:r>
            <a:r>
              <a:rPr lang="en-US" dirty="0" smtClean="0"/>
              <a:t>/graphs_v3/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9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4924" b="-24924"/>
          <a:stretch/>
        </p:blipFill>
        <p:spPr>
          <a:xfrm>
            <a:off x="685800" y="0"/>
            <a:ext cx="7561887" cy="7179663"/>
          </a:xfrm>
        </p:spPr>
      </p:pic>
    </p:spTree>
    <p:extLst>
      <p:ext uri="{BB962C8B-B14F-4D97-AF65-F5344CB8AC3E}">
        <p14:creationId xmlns:p14="http://schemas.microsoft.com/office/powerpoint/2010/main" val="2940568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What Causes Global Warming?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8"/>
            <a:ext cx="7772400" cy="4470957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endParaRPr lang="en-US" sz="2400" dirty="0"/>
          </a:p>
          <a:p>
            <a:r>
              <a:rPr lang="en-US" sz="2800" dirty="0"/>
              <a:t>Some debate over this question</a:t>
            </a:r>
          </a:p>
          <a:p>
            <a:r>
              <a:rPr lang="en-US" sz="2800" u="sng" dirty="0" smtClean="0">
                <a:hlinkClick r:id="rId2"/>
              </a:rPr>
              <a:t>The </a:t>
            </a:r>
            <a:r>
              <a:rPr lang="en-US" sz="2800" u="sng" dirty="0">
                <a:hlinkClick r:id="rId2"/>
              </a:rPr>
              <a:t>Greenhouse </a:t>
            </a:r>
            <a:r>
              <a:rPr lang="en-US" sz="2800" u="sng" dirty="0" smtClean="0">
                <a:hlinkClick r:id="rId2"/>
              </a:rPr>
              <a:t>Effect </a:t>
            </a:r>
            <a:r>
              <a:rPr lang="en-US" sz="2800" dirty="0" smtClean="0"/>
              <a:t>is </a:t>
            </a:r>
            <a:r>
              <a:rPr lang="en-US" sz="2800" dirty="0"/>
              <a:t>generally accepted as the major cause of global </a:t>
            </a:r>
            <a:r>
              <a:rPr lang="en-US" sz="2800" dirty="0" smtClean="0"/>
              <a:t>warming p</a:t>
            </a:r>
            <a:r>
              <a:rPr lang="en-US" sz="2800" dirty="0"/>
              <a:t>. 439 </a:t>
            </a:r>
          </a:p>
          <a:p>
            <a:pPr lvl="1"/>
            <a:r>
              <a:rPr lang="en-US" sz="2800" dirty="0"/>
              <a:t>Greenhouse gases: carbon dioxide (CO2), methane (CH4), and nitrous oxide (N2O)</a:t>
            </a:r>
          </a:p>
          <a:p>
            <a:pPr lvl="1"/>
            <a:r>
              <a:rPr lang="en-US" sz="2800" dirty="0"/>
              <a:t>Greenhouse gas levels in the atmosphere have increased dramatically since the Industrial </a:t>
            </a:r>
            <a:r>
              <a:rPr lang="en-US" sz="2800" dirty="0" smtClean="0"/>
              <a:t>Revolution</a:t>
            </a:r>
          </a:p>
          <a:p>
            <a:pPr lvl="2"/>
            <a:r>
              <a:rPr lang="en-US" sz="2800" dirty="0" smtClean="0"/>
              <a:t>CO2</a:t>
            </a:r>
            <a:r>
              <a:rPr lang="en-US" sz="2800" dirty="0"/>
              <a:t>:271 ppm (pre-industrial average) –385 ppm (2008)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5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5-28 at 8.16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1" y="701809"/>
            <a:ext cx="8458200" cy="551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48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Where Do GHG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70364"/>
            <a:ext cx="7772400" cy="4319953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endParaRPr lang="en-US" dirty="0"/>
          </a:p>
          <a:p>
            <a:r>
              <a:rPr lang="en-US" sz="2800" dirty="0"/>
              <a:t>Some are naturally occurring</a:t>
            </a:r>
          </a:p>
          <a:p>
            <a:r>
              <a:rPr lang="en-US" sz="2800" dirty="0" smtClean="0"/>
              <a:t>Carbon </a:t>
            </a:r>
            <a:r>
              <a:rPr lang="en-US" sz="2800" dirty="0"/>
              <a:t>dioxide: the burning of fossil fuels (oil, coal, natural gas), fewer trees to absorb 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</a:p>
          <a:p>
            <a:pPr lvl="1"/>
            <a:r>
              <a:rPr lang="en-US" sz="2800" dirty="0" smtClean="0"/>
              <a:t>Transportation</a:t>
            </a:r>
            <a:r>
              <a:rPr lang="en-US" sz="2800" dirty="0"/>
              <a:t>, factories, electrical production, </a:t>
            </a:r>
            <a:r>
              <a:rPr lang="en-US" sz="2800" dirty="0" err="1"/>
              <a:t>etc</a:t>
            </a:r>
            <a:endParaRPr lang="en-US" sz="2800" dirty="0"/>
          </a:p>
          <a:p>
            <a:pPr lvl="1"/>
            <a:r>
              <a:rPr lang="en-US" sz="2800" dirty="0"/>
              <a:t>Developed nations emit the most CO2 per </a:t>
            </a:r>
            <a:r>
              <a:rPr lang="en-US" sz="2800" dirty="0" smtClean="0"/>
              <a:t>capita</a:t>
            </a:r>
            <a:endParaRPr lang="en-US" sz="2800" dirty="0"/>
          </a:p>
          <a:p>
            <a:r>
              <a:rPr lang="en-US" sz="2800" dirty="0" smtClean="0"/>
              <a:t>Methane</a:t>
            </a:r>
            <a:r>
              <a:rPr lang="en-US" sz="2800" dirty="0"/>
              <a:t>: landfills and agriculture (</a:t>
            </a:r>
            <a:r>
              <a:rPr lang="en-US" sz="2800" dirty="0" err="1"/>
              <a:t>er</a:t>
            </a:r>
            <a:r>
              <a:rPr lang="en-US" sz="2800" dirty="0"/>
              <a:t>…</a:t>
            </a:r>
            <a:r>
              <a:rPr lang="en-US" sz="2800" dirty="0" smtClean="0"/>
              <a:t>cow farts, awkward)</a:t>
            </a:r>
            <a:endParaRPr lang="en-US" sz="2800" dirty="0"/>
          </a:p>
          <a:p>
            <a:r>
              <a:rPr lang="en-US" sz="2800" dirty="0" smtClean="0"/>
              <a:t>Nitrous </a:t>
            </a:r>
            <a:r>
              <a:rPr lang="en-US" sz="2800" dirty="0"/>
              <a:t>oxide: fertilizers</a:t>
            </a:r>
          </a:p>
          <a:p>
            <a:r>
              <a:rPr lang="en-US" sz="2800" dirty="0" smtClean="0"/>
              <a:t>Methane </a:t>
            </a:r>
            <a:r>
              <a:rPr lang="en-US" sz="2800" dirty="0"/>
              <a:t>and N</a:t>
            </a:r>
            <a:r>
              <a:rPr lang="en-US" sz="2800" baseline="-25000" dirty="0"/>
              <a:t>2</a:t>
            </a:r>
            <a:r>
              <a:rPr lang="en-US" sz="2800" dirty="0"/>
              <a:t>O are more powerful heat-trappers, but there is far more CO</a:t>
            </a:r>
            <a:r>
              <a:rPr lang="en-US" sz="2800" baseline="-25000" dirty="0"/>
              <a:t>2</a:t>
            </a:r>
            <a:r>
              <a:rPr lang="en-US" sz="2800" dirty="0"/>
              <a:t> produced, so it has a larger effect on climate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3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bath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801"/>
            <a:ext cx="9144000" cy="5033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600" y="6233067"/>
            <a:ext cx="566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ngm.nationalgeographic.com</a:t>
            </a:r>
            <a:r>
              <a:rPr lang="en-US" dirty="0" smtClean="0"/>
              <a:t>/big-idea/05/carbon-bath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63521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53</TotalTime>
  <Words>482</Words>
  <Application>Microsoft Macintosh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Urban Pop</vt:lpstr>
      <vt:lpstr>Global Warming</vt:lpstr>
      <vt:lpstr> What is Global Warming?</vt:lpstr>
      <vt:lpstr> Is the World Getting Warmer?</vt:lpstr>
      <vt:lpstr>PowerPoint Presentation</vt:lpstr>
      <vt:lpstr>PowerPoint Presentation</vt:lpstr>
      <vt:lpstr> What Causes Global Warming?</vt:lpstr>
      <vt:lpstr>PowerPoint Presentation</vt:lpstr>
      <vt:lpstr> Where Do GHG Come From?</vt:lpstr>
      <vt:lpstr>The carbon bath</vt:lpstr>
      <vt:lpstr>PowerPoint Presentation</vt:lpstr>
      <vt:lpstr> What Are the Effects of GW?</vt:lpstr>
      <vt:lpstr>PowerPoint Presentation</vt:lpstr>
      <vt:lpstr>Canada and Climate change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Collingwood User</dc:creator>
  <cp:lastModifiedBy>Collingwood User</cp:lastModifiedBy>
  <cp:revision>14</cp:revision>
  <cp:lastPrinted>2013-05-29T03:03:08Z</cp:lastPrinted>
  <dcterms:created xsi:type="dcterms:W3CDTF">2013-05-29T03:03:04Z</dcterms:created>
  <dcterms:modified xsi:type="dcterms:W3CDTF">2013-05-29T03:56:54Z</dcterms:modified>
</cp:coreProperties>
</file>