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2013-09-18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lobalnews.ca/news/788947/harper-to-prorogue-parliament-until-october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 Wrap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89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4" y="107577"/>
            <a:ext cx="8212666" cy="1653988"/>
          </a:xfrm>
        </p:spPr>
        <p:txBody>
          <a:bodyPr/>
          <a:lstStyle/>
          <a:p>
            <a:r>
              <a:rPr lang="en-US" dirty="0">
                <a:effectLst/>
              </a:rPr>
              <a:t>Choosing the Government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05467"/>
            <a:ext cx="4571471" cy="4430557"/>
          </a:xfrm>
        </p:spPr>
        <p:txBody>
          <a:bodyPr/>
          <a:lstStyle/>
          <a:p>
            <a:r>
              <a:rPr lang="en-US" dirty="0">
                <a:effectLst/>
              </a:rPr>
              <a:t>Federal elections are held at least every 5 years - MPs </a:t>
            </a:r>
          </a:p>
          <a:p>
            <a:r>
              <a:rPr lang="en-US" dirty="0" err="1" smtClean="0">
                <a:effectLst/>
              </a:rPr>
              <a:t>Provincialvelections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at least every 4 years - MLAs </a:t>
            </a:r>
          </a:p>
          <a:p>
            <a:r>
              <a:rPr lang="en-US" dirty="0" err="1" smtClean="0">
                <a:effectLst/>
              </a:rPr>
              <a:t>InvBC,vMunicipal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elections are held every 3 years - City Councilors/ Mayor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0433" y="1964267"/>
            <a:ext cx="37338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Polling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51467"/>
            <a:ext cx="7581901" cy="468455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ffectLst/>
              </a:rPr>
              <a:t>During an election public opinion is constantly monitored </a:t>
            </a:r>
          </a:p>
          <a:p>
            <a:r>
              <a:rPr lang="en-US" dirty="0">
                <a:effectLst/>
              </a:rPr>
              <a:t>Polling companies contact voters and ask questions about political leaders, parties and issues </a:t>
            </a:r>
          </a:p>
          <a:p>
            <a:r>
              <a:rPr lang="en-US" dirty="0">
                <a:effectLst/>
              </a:rPr>
              <a:t>Results of polls go to parties and media </a:t>
            </a:r>
          </a:p>
          <a:p>
            <a:r>
              <a:rPr lang="en-US" dirty="0">
                <a:effectLst/>
              </a:rPr>
              <a:t>Campaigns altered to reflect public opinion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– </a:t>
            </a:r>
            <a:r>
              <a:rPr lang="en-US" dirty="0">
                <a:effectLst/>
              </a:rPr>
              <a:t>Speeches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– </a:t>
            </a:r>
            <a:r>
              <a:rPr lang="en-US" dirty="0">
                <a:effectLst/>
              </a:rPr>
              <a:t>Television appearances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– </a:t>
            </a:r>
            <a:r>
              <a:rPr lang="en-US" dirty="0">
                <a:effectLst/>
              </a:rPr>
              <a:t>Debate </a:t>
            </a:r>
            <a:r>
              <a:rPr lang="en-US" dirty="0" smtClean="0">
                <a:effectLst/>
              </a:rPr>
              <a:t>responses</a:t>
            </a:r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– </a:t>
            </a:r>
            <a:r>
              <a:rPr lang="en-US" dirty="0">
                <a:effectLst/>
              </a:rPr>
              <a:t>Candidate appearance </a:t>
            </a:r>
          </a:p>
          <a:p>
            <a:r>
              <a:rPr lang="en-US" dirty="0">
                <a:effectLst/>
              </a:rPr>
              <a:t>Criticism of Polling: May dissuade people from voting for parties they think can’t win; may lead to knee-jerk reactions; shallow?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9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467223"/>
          </a:xfrm>
        </p:spPr>
        <p:txBody>
          <a:bodyPr/>
          <a:lstStyle/>
          <a:p>
            <a:r>
              <a:rPr lang="en-US" dirty="0" smtClean="0"/>
              <a:t>Polls don’t always get it right</a:t>
            </a:r>
            <a:endParaRPr lang="en-US" dirty="0"/>
          </a:p>
        </p:txBody>
      </p:sp>
      <p:pic>
        <p:nvPicPr>
          <p:cNvPr id="4" name="Content Placeholder 3" descr="Screen Shot 2013-09-18 at 10.43.1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0" b="3210"/>
          <a:stretch>
            <a:fillRect/>
          </a:stretch>
        </p:blipFill>
        <p:spPr>
          <a:xfrm>
            <a:off x="779463" y="1811866"/>
            <a:ext cx="7581900" cy="426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9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7" y="107577"/>
            <a:ext cx="8466665" cy="1653988"/>
          </a:xfrm>
        </p:spPr>
        <p:txBody>
          <a:bodyPr/>
          <a:lstStyle/>
          <a:p>
            <a:r>
              <a:rPr lang="en-US" dirty="0">
                <a:effectLst/>
              </a:rPr>
              <a:t>Choosing the Government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70000"/>
            <a:ext cx="7581901" cy="45660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• Stages of a Federal Election </a:t>
            </a:r>
            <a:endParaRPr lang="en-US" dirty="0">
              <a:effectLst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effectLst/>
              </a:rPr>
              <a:t>Dissolution </a:t>
            </a:r>
            <a:r>
              <a:rPr lang="en-US" dirty="0">
                <a:effectLst/>
              </a:rPr>
              <a:t>– Governor General dissolves Parliament, an election is called </a:t>
            </a:r>
            <a:endParaRPr lang="en-US" dirty="0" smtClean="0">
              <a:effectLst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effectLst/>
              </a:rPr>
              <a:t>Enumeration</a:t>
            </a:r>
            <a:r>
              <a:rPr lang="en-US" dirty="0">
                <a:effectLst/>
              </a:rPr>
              <a:t>–</a:t>
            </a:r>
            <a:r>
              <a:rPr lang="en-US" dirty="0" smtClean="0">
                <a:effectLst/>
              </a:rPr>
              <a:t>National list of voters compiled </a:t>
            </a:r>
          </a:p>
          <a:p>
            <a:pPr marL="457200" indent="-457200">
              <a:buAutoNum type="arabicPeriod"/>
            </a:pPr>
            <a:r>
              <a:rPr lang="en-US" dirty="0" smtClean="0">
                <a:effectLst/>
              </a:rPr>
              <a:t>Nomination </a:t>
            </a:r>
            <a:r>
              <a:rPr lang="en-US" dirty="0">
                <a:effectLst/>
              </a:rPr>
              <a:t>– Parties choose candidates </a:t>
            </a:r>
            <a:endParaRPr lang="en-US" dirty="0" smtClean="0">
              <a:effectLst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effectLst/>
              </a:rPr>
              <a:t>Campaigning</a:t>
            </a:r>
            <a:r>
              <a:rPr lang="en-US" dirty="0">
                <a:effectLst/>
              </a:rPr>
              <a:t>–</a:t>
            </a:r>
            <a:r>
              <a:rPr lang="en-US" dirty="0" smtClean="0">
                <a:effectLst/>
              </a:rPr>
              <a:t>Vote for us, not them! Donate </a:t>
            </a:r>
            <a:r>
              <a:rPr lang="en-US" dirty="0">
                <a:effectLst/>
              </a:rPr>
              <a:t>to my campaign fund! </a:t>
            </a:r>
            <a:endParaRPr lang="en-US" dirty="0" smtClean="0">
              <a:effectLst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effectLst/>
              </a:rPr>
              <a:t>Voting</a:t>
            </a:r>
            <a:r>
              <a:rPr lang="en-US" dirty="0">
                <a:effectLst/>
              </a:rPr>
              <a:t>–</a:t>
            </a:r>
            <a:r>
              <a:rPr lang="en-US" dirty="0" smtClean="0">
                <a:effectLst/>
              </a:rPr>
              <a:t>Eligible voters cast their vote </a:t>
            </a:r>
          </a:p>
          <a:p>
            <a:pPr marL="457200" indent="-457200">
              <a:buAutoNum type="arabicPeriod"/>
            </a:pPr>
            <a:r>
              <a:rPr lang="en-US" dirty="0" smtClean="0">
                <a:effectLst/>
              </a:rPr>
              <a:t>Tabulating </a:t>
            </a:r>
            <a:r>
              <a:rPr lang="en-US" dirty="0">
                <a:effectLst/>
              </a:rPr>
              <a:t>– Votes counted and winners declared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89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54667"/>
            <a:ext cx="7581901" cy="4481357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First Past the Post (FPTP) </a:t>
            </a:r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Canada’s </a:t>
            </a:r>
            <a:r>
              <a:rPr lang="en-US" dirty="0">
                <a:effectLst/>
              </a:rPr>
              <a:t>electoral system </a:t>
            </a:r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candidate who has most votes in a riding wins - he/she can win by 1 vote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- </a:t>
            </a:r>
            <a:r>
              <a:rPr lang="en-US" dirty="0">
                <a:effectLst/>
              </a:rPr>
              <a:t>Ex. Winner = Sally 2310 votes Loser = Ned 2309 </a:t>
            </a:r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Simple </a:t>
            </a:r>
            <a:r>
              <a:rPr lang="en-US" dirty="0">
                <a:effectLst/>
              </a:rPr>
              <a:t>and straight forward </a:t>
            </a:r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more candidates that run, the fewer votes the winner must earn </a:t>
            </a:r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candidate does not have to have a majority of the votes to win (over 50%)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-  </a:t>
            </a:r>
            <a:r>
              <a:rPr lang="en-US" dirty="0">
                <a:effectLst/>
              </a:rPr>
              <a:t>Sally 51 votes, Ned 45, Gregory 32 – Sally wins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1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320800"/>
            <a:ext cx="4452938" cy="4515224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Problems </a:t>
            </a:r>
            <a:r>
              <a:rPr lang="en-US" dirty="0">
                <a:effectLst/>
              </a:rPr>
              <a:t>with First Past the Post </a:t>
            </a:r>
            <a:endParaRPr lang="en-US" dirty="0" smtClean="0">
              <a:effectLst/>
            </a:endParaRPr>
          </a:p>
          <a:p>
            <a:pPr lvl="1"/>
            <a:r>
              <a:rPr lang="en-US" dirty="0">
                <a:effectLst/>
              </a:rPr>
              <a:t>–  Parties can control a government with less than half of the popular vote 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–  Much of the populations desires are not recognized in government 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–  Rewards parties that have strong support in certain regions, rather than spread evenly across the country </a:t>
            </a:r>
            <a:endParaRPr lang="en-US" dirty="0">
              <a:effectLst/>
            </a:endParaRPr>
          </a:p>
          <a:p>
            <a:pPr marL="1143000" lvl="3" indent="0">
              <a:buNone/>
            </a:pPr>
            <a:endParaRPr lang="en-US" dirty="0">
              <a:effectLst/>
            </a:endParaRPr>
          </a:p>
        </p:txBody>
      </p:sp>
      <p:pic>
        <p:nvPicPr>
          <p:cNvPr id="4" name="Picture 3" descr="Screen Shot 2013-09-18 at 10.54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401" y="1320800"/>
            <a:ext cx="36703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09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197217"/>
            <a:ext cx="7581901" cy="1382556"/>
          </a:xfrm>
        </p:spPr>
        <p:txBody>
          <a:bodyPr/>
          <a:lstStyle/>
          <a:p>
            <a:r>
              <a:rPr lang="en-US" dirty="0" smtClean="0"/>
              <a:t>2011 Election results</a:t>
            </a:r>
            <a:endParaRPr lang="en-US" dirty="0"/>
          </a:p>
        </p:txBody>
      </p:sp>
      <p:pic>
        <p:nvPicPr>
          <p:cNvPr id="4" name="Content Placeholder 3" descr="Screen Shot 2013-09-18 at 10.53.0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333" r="-75333"/>
          <a:stretch>
            <a:fillRect/>
          </a:stretch>
        </p:blipFill>
        <p:spPr>
          <a:xfrm>
            <a:off x="779463" y="982133"/>
            <a:ext cx="7581900" cy="5503334"/>
          </a:xfrm>
        </p:spPr>
      </p:pic>
    </p:spTree>
    <p:extLst>
      <p:ext uri="{BB962C8B-B14F-4D97-AF65-F5344CB8AC3E}">
        <p14:creationId xmlns:p14="http://schemas.microsoft.com/office/powerpoint/2010/main" val="1639010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297890"/>
          </a:xfrm>
        </p:spPr>
        <p:txBody>
          <a:bodyPr/>
          <a:lstStyle/>
          <a:p>
            <a:r>
              <a:rPr lang="en-US" dirty="0">
                <a:effectLst/>
              </a:rPr>
              <a:t>Electoral Systems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948267"/>
            <a:ext cx="7581901" cy="4887757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• Proportional Representation 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–  An alternative system to FPTP 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–  Voters choose a political party instead of a candidate </a:t>
            </a:r>
            <a:endParaRPr lang="en-US" dirty="0">
              <a:effectLst/>
            </a:endParaRPr>
          </a:p>
          <a:p>
            <a:pPr lvl="2"/>
            <a:r>
              <a:rPr lang="en-US" dirty="0">
                <a:effectLst/>
              </a:rPr>
              <a:t>• If a party receives 38% of the votes they in turn are allotted 38% of the seats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–  There have been recent attempts to change BC’s electoral system to a version of proportional representation called Single Transferable Vote (STV) 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• http://</a:t>
            </a:r>
            <a:r>
              <a:rPr lang="en-US" dirty="0" err="1">
                <a:effectLst/>
              </a:rPr>
              <a:t>www.youtube.com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watch?v</a:t>
            </a:r>
            <a:r>
              <a:rPr lang="en-US" dirty="0">
                <a:effectLst/>
              </a:rPr>
              <a:t>=y-4_yuK-K-k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29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Electoral Systems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00667"/>
            <a:ext cx="7581901" cy="4735357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• Problems with Proportional Representation 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– Does not allow for local representation </a:t>
            </a:r>
            <a:endParaRPr lang="en-US" dirty="0">
              <a:effectLst/>
            </a:endParaRPr>
          </a:p>
          <a:p>
            <a:pPr lvl="2"/>
            <a:r>
              <a:rPr lang="en-US" dirty="0">
                <a:effectLst/>
              </a:rPr>
              <a:t>• Representatives chosen from very large ridings, may all come from the same area in the riding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– Would lead to more minority governments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• </a:t>
            </a:r>
            <a:r>
              <a:rPr lang="en-US" dirty="0">
                <a:effectLst/>
              </a:rPr>
              <a:t>Creates a need for coalitions or alliances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• Can lead to political deadlock and inefficiency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– Not as easy to understand as FPTP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• </a:t>
            </a:r>
            <a:r>
              <a:rPr lang="en-US" dirty="0">
                <a:effectLst/>
              </a:rPr>
              <a:t>STV is especially complicated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2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Party Discipline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00457"/>
            <a:ext cx="5325463" cy="4535567"/>
          </a:xfrm>
        </p:spPr>
        <p:txBody>
          <a:bodyPr/>
          <a:lstStyle/>
          <a:p>
            <a:r>
              <a:rPr lang="en-US" dirty="0">
                <a:effectLst/>
              </a:rPr>
              <a:t>Politicians in a party are “encouraged” to all vote the same way </a:t>
            </a:r>
          </a:p>
          <a:p>
            <a:r>
              <a:rPr lang="en-US" dirty="0">
                <a:effectLst/>
              </a:rPr>
              <a:t>Party Whip (one per party)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An MP chosen to ensure members are present </a:t>
            </a:r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Parliament and vote the party way (does not </a:t>
            </a:r>
            <a:r>
              <a:rPr lang="en-US" dirty="0" smtClean="0">
                <a:effectLst/>
              </a:rPr>
              <a:t>actually </a:t>
            </a:r>
            <a:r>
              <a:rPr lang="en-US" dirty="0">
                <a:effectLst/>
              </a:rPr>
              <a:t>carry a whip) </a:t>
            </a:r>
            <a:endParaRPr lang="en-US" dirty="0">
              <a:effectLst/>
            </a:endParaRPr>
          </a:p>
          <a:p>
            <a:endParaRPr lang="en-US" dirty="0"/>
          </a:p>
        </p:txBody>
      </p:sp>
      <p:pic>
        <p:nvPicPr>
          <p:cNvPr id="4" name="Picture 3" descr="Screen Shot 2013-09-18 at 10.10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99" y="1617362"/>
            <a:ext cx="2247551" cy="399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37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Party Discipline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• If a party member acts against the party, the party leader can expel the member from the party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• Free Votes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When party members are allowed to vote </a:t>
            </a:r>
            <a:r>
              <a:rPr lang="en-US" dirty="0" smtClean="0">
                <a:effectLst/>
              </a:rPr>
              <a:t>	whichever </a:t>
            </a:r>
            <a:r>
              <a:rPr lang="en-US" dirty="0">
                <a:effectLst/>
              </a:rPr>
              <a:t>way they want on legislation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Usually on controversial issues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	• </a:t>
            </a:r>
            <a:r>
              <a:rPr lang="en-US" dirty="0">
                <a:effectLst/>
              </a:rPr>
              <a:t>Ex. capital punishment and same-sex </a:t>
            </a:r>
            <a:r>
              <a:rPr lang="en-US" dirty="0" smtClean="0">
                <a:effectLst/>
              </a:rPr>
              <a:t> 		                 marriage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8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74753"/>
            <a:ext cx="7581901" cy="1407835"/>
          </a:xfrm>
        </p:spPr>
        <p:txBody>
          <a:bodyPr/>
          <a:lstStyle/>
          <a:p>
            <a:r>
              <a:rPr lang="en-US" dirty="0">
                <a:effectLst/>
              </a:rPr>
              <a:t>Minority vs. Majority Governments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334" y="1649040"/>
            <a:ext cx="8266643" cy="2703096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>
                <a:effectLst/>
              </a:rPr>
              <a:t>• Majority government: the ruling party has more than half the seats in the legislature </a:t>
            </a:r>
            <a:endParaRPr lang="en-US" sz="2900" dirty="0">
              <a:effectLst/>
            </a:endParaRPr>
          </a:p>
          <a:p>
            <a:pPr marL="0" indent="0">
              <a:buNone/>
            </a:pPr>
            <a:r>
              <a:rPr lang="en-US" sz="2900" dirty="0" smtClean="0">
                <a:effectLst/>
              </a:rPr>
              <a:t>	– </a:t>
            </a:r>
            <a:r>
              <a:rPr lang="en-US" sz="2900" dirty="0">
                <a:effectLst/>
              </a:rPr>
              <a:t>Ruling party can basically do what it wants</a:t>
            </a:r>
            <a:br>
              <a:rPr lang="en-US" sz="2900" dirty="0">
                <a:effectLst/>
              </a:rPr>
            </a:br>
            <a:r>
              <a:rPr lang="en-US" sz="2900" dirty="0" smtClean="0">
                <a:effectLst/>
              </a:rPr>
              <a:t>	– </a:t>
            </a:r>
            <a:r>
              <a:rPr lang="en-US" sz="2900" dirty="0">
                <a:effectLst/>
              </a:rPr>
              <a:t>Ex. Conservatives in 1980s, Liberals in 1990s </a:t>
            </a:r>
            <a:endParaRPr lang="en-US" sz="2900" dirty="0">
              <a:effectLst/>
            </a:endParaRPr>
          </a:p>
          <a:p>
            <a:r>
              <a:rPr lang="en-US" sz="2900" dirty="0">
                <a:effectLst/>
              </a:rPr>
              <a:t>• Minority government: the ruling party has fewer than half the seats in the legislature </a:t>
            </a:r>
            <a:endParaRPr lang="en-US" sz="2900" dirty="0">
              <a:effectLst/>
            </a:endParaRPr>
          </a:p>
          <a:p>
            <a:pPr marL="0" indent="0">
              <a:buNone/>
            </a:pPr>
            <a:r>
              <a:rPr lang="en-US" sz="2900" dirty="0" smtClean="0">
                <a:effectLst/>
              </a:rPr>
              <a:t>	– </a:t>
            </a:r>
            <a:r>
              <a:rPr lang="en-US" sz="2900" dirty="0">
                <a:effectLst/>
              </a:rPr>
              <a:t>Ruling party needs to negotiate with </a:t>
            </a:r>
            <a:r>
              <a:rPr lang="en-US" sz="2900" dirty="0" smtClean="0">
                <a:effectLst/>
              </a:rPr>
              <a:t>opposition parties </a:t>
            </a:r>
            <a:r>
              <a:rPr lang="en-US" sz="2900" dirty="0">
                <a:effectLst/>
              </a:rPr>
              <a:t>and compromise to </a:t>
            </a:r>
            <a:r>
              <a:rPr lang="en-US" sz="2900" dirty="0" smtClean="0">
                <a:effectLst/>
              </a:rPr>
              <a:t>	get </a:t>
            </a:r>
            <a:r>
              <a:rPr lang="en-US" sz="2900" dirty="0">
                <a:effectLst/>
              </a:rPr>
              <a:t>things done </a:t>
            </a:r>
            <a:endParaRPr lang="en-US" sz="2900" dirty="0">
              <a:effectLst/>
            </a:endParaRPr>
          </a:p>
          <a:p>
            <a:pPr marL="403225" lvl="1" indent="0">
              <a:buNone/>
            </a:pPr>
            <a:r>
              <a:rPr lang="en-US" sz="2900" dirty="0" smtClean="0">
                <a:effectLst/>
              </a:rPr>
              <a:t>	– </a:t>
            </a:r>
            <a:r>
              <a:rPr lang="en-US" sz="2900" dirty="0">
                <a:effectLst/>
              </a:rPr>
              <a:t>Ex. Current Conservative government </a:t>
            </a:r>
            <a:endParaRPr lang="en-US" sz="2900" dirty="0">
              <a:effectLst/>
            </a:endParaRPr>
          </a:p>
          <a:p>
            <a:endParaRPr lang="en-US" dirty="0"/>
          </a:p>
        </p:txBody>
      </p:sp>
      <p:pic>
        <p:nvPicPr>
          <p:cNvPr id="4" name="Picture 3" descr="Screen Shot 2013-09-18 at 10.16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19" y="4352136"/>
            <a:ext cx="7581901" cy="223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3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Minority vs. Majority Governments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588"/>
            <a:ext cx="5125284" cy="70239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Majority Gov. Advantages 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3436" y="2415704"/>
            <a:ext cx="6083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– </a:t>
            </a:r>
            <a:r>
              <a:rPr lang="en-US" sz="2400" baseline="30000" dirty="0"/>
              <a:t>Stability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93436" y="2746038"/>
            <a:ext cx="1313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 smtClean="0"/>
              <a:t>- Consistency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44236" y="3067621"/>
            <a:ext cx="2295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- Efficiency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6101" y="3661743"/>
            <a:ext cx="5125284" cy="702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effectLst/>
              </a:rPr>
              <a:t>Minority Gov. Advantages </a:t>
            </a:r>
          </a:p>
          <a:p>
            <a:pPr marL="0" indent="0">
              <a:buFontTx/>
              <a:buNone/>
            </a:pPr>
            <a:endParaRPr lang="en-US" dirty="0"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8334" y="4364136"/>
            <a:ext cx="445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- Responsiveness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48334" y="4692405"/>
            <a:ext cx="5013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– </a:t>
            </a:r>
            <a:r>
              <a:rPr lang="en-US" sz="2400" baseline="30000" dirty="0"/>
              <a:t>Accountability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48334" y="5047956"/>
            <a:ext cx="3854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– Transparency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348" y="2713881"/>
            <a:ext cx="4129498" cy="247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7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Coalition Government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066800"/>
            <a:ext cx="7581901" cy="4769224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• An option in order to avoid a minority government is to form a coalition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Alliance between two or more political parties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Often hard to keep all parties involved happy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Ex. Libs and Progressives formed a coalition government </a:t>
            </a:r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the 1920s (did not last long)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• Another option is for parties to merge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Ex. 2003 Canadian Alliance and Progressive Conservatives </a:t>
            </a:r>
            <a:r>
              <a:rPr lang="en-US" dirty="0" smtClean="0">
                <a:effectLst/>
              </a:rPr>
              <a:t>merged </a:t>
            </a:r>
            <a:r>
              <a:rPr lang="en-US" dirty="0">
                <a:effectLst/>
              </a:rPr>
              <a:t>to become the Conservative Party (won the </a:t>
            </a:r>
            <a:r>
              <a:rPr lang="en-US" dirty="0" smtClean="0">
                <a:effectLst/>
              </a:rPr>
              <a:t>election</a:t>
            </a:r>
            <a:r>
              <a:rPr lang="en-US" dirty="0">
                <a:effectLst/>
              </a:rPr>
              <a:t>)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/>
              <a:t>Parliament Closed for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Prorogue </a:t>
            </a:r>
            <a:r>
              <a:rPr lang="en-US" dirty="0">
                <a:effectLst/>
              </a:rPr>
              <a:t>Parliament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 To temporarily suspend Parliament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 Can be used to protect the ruling party, stop </a:t>
            </a: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legislation</a:t>
            </a:r>
            <a:r>
              <a:rPr lang="en-US" dirty="0">
                <a:effectLst/>
              </a:rPr>
              <a:t>, or reorganize committees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–  Ex. </a:t>
            </a:r>
            <a:r>
              <a:rPr lang="en-US" dirty="0" smtClean="0">
                <a:effectLst/>
              </a:rPr>
              <a:t>PM has prorogued government until October:</a:t>
            </a:r>
          </a:p>
          <a:p>
            <a:pPr lvl="1"/>
            <a:r>
              <a:rPr lang="en-US" dirty="0">
                <a:effectLst/>
                <a:hlinkClick r:id="rId2"/>
              </a:rPr>
              <a:t>http://</a:t>
            </a:r>
            <a:r>
              <a:rPr lang="en-US" dirty="0" err="1">
                <a:effectLst/>
                <a:hlinkClick r:id="rId2"/>
              </a:rPr>
              <a:t>globalnews.ca</a:t>
            </a:r>
            <a:r>
              <a:rPr lang="en-US" dirty="0">
                <a:effectLst/>
                <a:hlinkClick r:id="rId2"/>
              </a:rPr>
              <a:t>/news/788947/harper-to-prorogue-parliament-until-</a:t>
            </a:r>
            <a:r>
              <a:rPr lang="en-US" dirty="0" err="1">
                <a:effectLst/>
                <a:hlinkClick r:id="rId2"/>
              </a:rPr>
              <a:t>october</a:t>
            </a:r>
            <a:r>
              <a:rPr lang="en-US" dirty="0">
                <a:effectLst/>
                <a:hlinkClick r:id="rId2"/>
              </a:rPr>
              <a:t>/</a:t>
            </a:r>
            <a:endParaRPr lang="en-US" dirty="0">
              <a:effectLst/>
            </a:endParaRPr>
          </a:p>
          <a:p>
            <a:pPr lvl="1"/>
            <a:r>
              <a:rPr lang="en-US" sz="2000" dirty="0">
                <a:effectLst/>
              </a:rPr>
              <a:t>Official reason: Conservatives wanted time to consult with Canadians about the economy </a:t>
            </a:r>
          </a:p>
          <a:p>
            <a:pPr lvl="1"/>
            <a:r>
              <a:rPr lang="en-US" sz="2000" dirty="0">
                <a:effectLst/>
              </a:rPr>
              <a:t>Opposition response: considered proroguing undemocratic, allowed </a:t>
            </a:r>
            <a:r>
              <a:rPr lang="en-US" sz="2000" dirty="0" err="1">
                <a:effectLst/>
              </a:rPr>
              <a:t>gov.</a:t>
            </a:r>
            <a:r>
              <a:rPr lang="en-US" sz="2000" dirty="0">
                <a:effectLst/>
              </a:rPr>
              <a:t> to avoid difficult issues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80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304800"/>
            <a:ext cx="7581901" cy="1049868"/>
          </a:xfrm>
        </p:spPr>
        <p:txBody>
          <a:bodyPr/>
          <a:lstStyle/>
          <a:p>
            <a:r>
              <a:rPr lang="en-US" sz="3600" dirty="0">
                <a:effectLst/>
              </a:rPr>
              <a:t>Parliament Closed for Business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032933"/>
            <a:ext cx="7581901" cy="4803091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effectLst/>
              </a:rPr>
              <a:t>• Dissolve Parliament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Done by Governor-General at PM’s request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Parliament ends and an election is called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Reasons to call an early election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	- Vote </a:t>
            </a:r>
            <a:r>
              <a:rPr lang="en-US" dirty="0">
                <a:effectLst/>
              </a:rPr>
              <a:t>of non-confidence in </a:t>
            </a:r>
            <a:r>
              <a:rPr lang="en-US" dirty="0" smtClean="0">
                <a:effectLst/>
              </a:rPr>
              <a:t>Parliament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		 </a:t>
            </a:r>
            <a:r>
              <a:rPr lang="en-US" dirty="0">
                <a:effectLst/>
              </a:rPr>
              <a:t>– Ex. 2011 Conservative Party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		-Ruling </a:t>
            </a:r>
            <a:r>
              <a:rPr lang="en-US" dirty="0">
                <a:effectLst/>
              </a:rPr>
              <a:t>party wants to take advantage of its popularity or </a:t>
            </a:r>
            <a:r>
              <a:rPr lang="en-US" dirty="0" smtClean="0">
                <a:effectLst/>
              </a:rPr>
              <a:t>			opponents</a:t>
            </a:r>
            <a:r>
              <a:rPr lang="en-US" dirty="0">
                <a:effectLst/>
              </a:rPr>
              <a:t>’ weakness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			– </a:t>
            </a:r>
            <a:r>
              <a:rPr lang="en-US" dirty="0">
                <a:effectLst/>
              </a:rPr>
              <a:t>Ex. PM Chretien in 2000 when opposition not ready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		- To </a:t>
            </a:r>
            <a:r>
              <a:rPr lang="en-US" dirty="0">
                <a:effectLst/>
              </a:rPr>
              <a:t>test if the government has the support of the people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			– </a:t>
            </a:r>
            <a:r>
              <a:rPr lang="en-US" dirty="0">
                <a:effectLst/>
              </a:rPr>
              <a:t>Ex. PM Borden during WWI about conscription issue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83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577"/>
            <a:ext cx="8212667" cy="1653988"/>
          </a:xfrm>
        </p:spPr>
        <p:txBody>
          <a:bodyPr/>
          <a:lstStyle/>
          <a:p>
            <a:r>
              <a:rPr lang="en-US" dirty="0">
                <a:effectLst/>
              </a:rPr>
              <a:t>Choosing the Government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53067"/>
            <a:ext cx="7581901" cy="4944533"/>
          </a:xfrm>
        </p:spPr>
        <p:txBody>
          <a:bodyPr>
            <a:normAutofit fontScale="92500"/>
          </a:bodyPr>
          <a:lstStyle/>
          <a:p>
            <a:r>
              <a:rPr lang="en-US" dirty="0">
                <a:effectLst/>
              </a:rPr>
              <a:t>• Voting Requirements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– At least 18 years old and a Canadian citizen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• Election Basics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Voters choose a representative (MP - Federal or MLA </a:t>
            </a:r>
            <a:r>
              <a:rPr lang="en-US" dirty="0" smtClean="0">
                <a:effectLst/>
              </a:rPr>
              <a:t>	- </a:t>
            </a:r>
            <a:r>
              <a:rPr lang="en-US" dirty="0">
                <a:effectLst/>
              </a:rPr>
              <a:t>provincial) for their area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– </a:t>
            </a:r>
            <a:r>
              <a:rPr lang="en-US" dirty="0">
                <a:effectLst/>
              </a:rPr>
              <a:t>Each region that selects a representative is called an </a:t>
            </a:r>
            <a:r>
              <a:rPr lang="en-US" dirty="0" smtClean="0">
                <a:effectLst/>
              </a:rPr>
              <a:t>	electoral </a:t>
            </a:r>
            <a:r>
              <a:rPr lang="en-US" dirty="0">
                <a:effectLst/>
              </a:rPr>
              <a:t>district, riding, or constituency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	• </a:t>
            </a:r>
            <a:r>
              <a:rPr lang="en-US" dirty="0">
                <a:effectLst/>
              </a:rPr>
              <a:t>Mean the same thing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		• </a:t>
            </a:r>
            <a:r>
              <a:rPr lang="en-US" dirty="0">
                <a:effectLst/>
              </a:rPr>
              <a:t>Based on population (~100,000 people in </a:t>
            </a:r>
            <a:r>
              <a:rPr lang="en-US" dirty="0" smtClean="0">
                <a:effectLst/>
              </a:rPr>
              <a:t>		                   each </a:t>
            </a:r>
            <a:r>
              <a:rPr lang="en-US" dirty="0">
                <a:effectLst/>
              </a:rPr>
              <a:t>riding for a federal election)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43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55</TotalTime>
  <Words>406</Words>
  <Application>Microsoft Macintosh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Orbit</vt:lpstr>
      <vt:lpstr>Government Wrap Up</vt:lpstr>
      <vt:lpstr>Party Discipline  </vt:lpstr>
      <vt:lpstr>Party Discipline  </vt:lpstr>
      <vt:lpstr>Minority vs. Majority Governments  </vt:lpstr>
      <vt:lpstr>Minority vs. Majority Governments  </vt:lpstr>
      <vt:lpstr>Coalition Government  </vt:lpstr>
      <vt:lpstr>Parliament Closed for Business</vt:lpstr>
      <vt:lpstr>Parliament Closed for Business  </vt:lpstr>
      <vt:lpstr>Choosing the Government  </vt:lpstr>
      <vt:lpstr>Choosing the Government  </vt:lpstr>
      <vt:lpstr>Polling  </vt:lpstr>
      <vt:lpstr>Polls don’t always get it right</vt:lpstr>
      <vt:lpstr>Choosing the Government  </vt:lpstr>
      <vt:lpstr>Electoral Systems</vt:lpstr>
      <vt:lpstr>Electoral Systems</vt:lpstr>
      <vt:lpstr>2011 Election results</vt:lpstr>
      <vt:lpstr>Electoral Systems  </vt:lpstr>
      <vt:lpstr>Electoral Systems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Wrap Up</dc:title>
  <dc:creator>Collingwood User</dc:creator>
  <cp:lastModifiedBy>Collingwood User</cp:lastModifiedBy>
  <cp:revision>16</cp:revision>
  <dcterms:created xsi:type="dcterms:W3CDTF">2013-09-18T17:02:14Z</dcterms:created>
  <dcterms:modified xsi:type="dcterms:W3CDTF">2013-09-18T17:57:50Z</dcterms:modified>
</cp:coreProperties>
</file>