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2012-09-17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oR14KLq_k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 Bill Becomes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5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Legislative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check out this thrilling video from the Senate to find out about the process:</a:t>
            </a:r>
          </a:p>
          <a:p>
            <a:r>
              <a:rPr lang="en-US" dirty="0"/>
              <a:t>Legislative process: </a:t>
            </a:r>
            <a:r>
              <a:rPr lang="en-US" u="sng" dirty="0">
                <a:hlinkClick r:id="rId2"/>
              </a:rPr>
              <a:t>http://www.youtube.com/watch?v=FoR14KLq_kg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6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76" y="316340"/>
            <a:ext cx="5632688" cy="74193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Bill Wants to </a:t>
            </a:r>
            <a:r>
              <a:rPr lang="en-US" sz="4000" dirty="0" smtClean="0"/>
              <a:t>Be</a:t>
            </a:r>
            <a:r>
              <a:rPr lang="en-US" dirty="0" smtClean="0"/>
              <a:t>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475" y="1168678"/>
            <a:ext cx="3289043" cy="9679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First </a:t>
            </a:r>
            <a:r>
              <a:rPr lang="en-US" b="1" dirty="0"/>
              <a:t>reading </a:t>
            </a:r>
            <a:r>
              <a:rPr lang="en-US" dirty="0"/>
              <a:t>(the bill proposing a law is </a:t>
            </a:r>
            <a:r>
              <a:rPr lang="en-US" sz="2600" dirty="0"/>
              <a:t>received</a:t>
            </a:r>
            <a:r>
              <a:rPr lang="en-US" dirty="0"/>
              <a:t> and circulated)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1622" y="1168678"/>
            <a:ext cx="362887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 Second </a:t>
            </a:r>
            <a:r>
              <a:rPr lang="en-US" sz="2400" b="1" dirty="0" smtClean="0"/>
              <a:t>reading </a:t>
            </a:r>
            <a:r>
              <a:rPr lang="en-US" sz="2400" dirty="0" smtClean="0"/>
              <a:t>(principle </a:t>
            </a:r>
            <a:r>
              <a:rPr lang="en-US" sz="2400" dirty="0"/>
              <a:t>of the bill is </a:t>
            </a:r>
            <a:r>
              <a:rPr lang="en-US" sz="2400" dirty="0" smtClean="0"/>
              <a:t>debated</a:t>
            </a:r>
            <a:r>
              <a:rPr lang="en-US" sz="2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475" y="2291576"/>
            <a:ext cx="5632689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/>
              <a:t>Committee stage:</a:t>
            </a:r>
          </a:p>
          <a:p>
            <a:r>
              <a:rPr lang="en-US" sz="2000" dirty="0"/>
              <a:t>– members of </a:t>
            </a:r>
            <a:r>
              <a:rPr lang="en-US" sz="2000" dirty="0" smtClean="0"/>
              <a:t>public </a:t>
            </a:r>
            <a:r>
              <a:rPr lang="en-US" sz="2000" dirty="0"/>
              <a:t>appear as witnesses to comment</a:t>
            </a:r>
          </a:p>
          <a:p>
            <a:r>
              <a:rPr lang="en-US" sz="2000" dirty="0"/>
              <a:t>– committee members study the </a:t>
            </a:r>
            <a:r>
              <a:rPr lang="en-US" sz="2000" dirty="0" smtClean="0"/>
              <a:t>bill &amp; make amendments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65329" y="3788204"/>
            <a:ext cx="3222448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Report </a:t>
            </a:r>
            <a:r>
              <a:rPr lang="en-US" sz="2000" b="1" dirty="0"/>
              <a:t>stage </a:t>
            </a:r>
            <a:r>
              <a:rPr lang="en-US" sz="2000" dirty="0"/>
              <a:t>(the committee report is considered by the whole house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73583" y="3794810"/>
            <a:ext cx="2268046" cy="6771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Third </a:t>
            </a:r>
            <a:r>
              <a:rPr lang="en-US" sz="2000" b="1" dirty="0"/>
              <a:t>reading</a:t>
            </a:r>
            <a:r>
              <a:rPr lang="en-US" b="1" dirty="0"/>
              <a:t> </a:t>
            </a:r>
            <a:r>
              <a:rPr lang="en-US" dirty="0"/>
              <a:t>(final approval of the bill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4631" y="5047490"/>
            <a:ext cx="4135780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Senate</a:t>
            </a:r>
            <a:r>
              <a:rPr lang="en-US" sz="2000" dirty="0" smtClean="0"/>
              <a:t>: </a:t>
            </a:r>
            <a:r>
              <a:rPr lang="en-US" sz="2000" dirty="0"/>
              <a:t>bill is either re-sent to the other house or is set aside for Royal </a:t>
            </a:r>
            <a:r>
              <a:rPr lang="en-US" sz="2000" dirty="0" smtClean="0"/>
              <a:t>Assent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34358" y="6015053"/>
            <a:ext cx="2646053" cy="6771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Royal Assent: </a:t>
            </a:r>
            <a:r>
              <a:rPr lang="en-US" dirty="0" smtClean="0"/>
              <a:t>GG gives bill “royal </a:t>
            </a:r>
            <a:r>
              <a:rPr lang="en-US" sz="2000" dirty="0" smtClean="0"/>
              <a:t>assent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0031501">
            <a:off x="5555369" y="5226607"/>
            <a:ext cx="370447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Congrats, Bill, you are a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158082" y="134812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 Arrow 14"/>
          <p:cNvSpPr/>
          <p:nvPr/>
        </p:nvSpPr>
        <p:spPr>
          <a:xfrm rot="10800000">
            <a:off x="6607570" y="2136644"/>
            <a:ext cx="813816" cy="8686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1832900" y="5828875"/>
            <a:ext cx="626373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991207" y="391493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nt Arrow 17"/>
          <p:cNvSpPr/>
          <p:nvPr/>
        </p:nvSpPr>
        <p:spPr>
          <a:xfrm rot="10800000">
            <a:off x="5718152" y="4642277"/>
            <a:ext cx="813816" cy="8686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-Up Arrow 18"/>
          <p:cNvSpPr/>
          <p:nvPr/>
        </p:nvSpPr>
        <p:spPr>
          <a:xfrm rot="5400000">
            <a:off x="877447" y="3720616"/>
            <a:ext cx="626373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so many steps?</a:t>
            </a:r>
          </a:p>
          <a:p>
            <a:r>
              <a:rPr lang="en-US" sz="3200" dirty="0" smtClean="0"/>
              <a:t>Which laws pass?</a:t>
            </a:r>
          </a:p>
          <a:p>
            <a:r>
              <a:rPr lang="en-US" sz="3200" dirty="0" smtClean="0"/>
              <a:t>Which laws fail?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9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6938"/>
            <a:ext cx="7313613" cy="570155"/>
          </a:xfrm>
        </p:spPr>
        <p:txBody>
          <a:bodyPr/>
          <a:lstStyle/>
          <a:p>
            <a:r>
              <a:rPr lang="en-US" sz="3200" dirty="0" smtClean="0"/>
              <a:t>Things to Consider…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4346"/>
            <a:ext cx="7313613" cy="467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Party Discipline</a:t>
            </a:r>
          </a:p>
          <a:p>
            <a:pPr lvl="1">
              <a:buFont typeface="Wingdings" charset="2"/>
              <a:buChar char="Ø"/>
            </a:pPr>
            <a:r>
              <a:rPr lang="en-US" sz="4000" dirty="0" smtClean="0"/>
              <a:t>Party whip makes sure their party’s MP’s are in </a:t>
            </a:r>
            <a:r>
              <a:rPr lang="en-US" sz="4000" dirty="0" err="1" smtClean="0"/>
              <a:t>HofC</a:t>
            </a:r>
            <a:r>
              <a:rPr lang="en-US" sz="4000" dirty="0" smtClean="0"/>
              <a:t> for important votes</a:t>
            </a:r>
          </a:p>
          <a:p>
            <a:pPr lvl="1">
              <a:buFont typeface="Wingdings" charset="2"/>
              <a:buChar char="Ø"/>
            </a:pPr>
            <a:r>
              <a:rPr lang="en-US" sz="4000" dirty="0" smtClean="0"/>
              <a:t>MP’s vote as a party block</a:t>
            </a:r>
          </a:p>
          <a:p>
            <a:pPr marL="457200" lvl="1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742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04875"/>
            <a:ext cx="7900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Free Votes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400" dirty="0" smtClean="0"/>
              <a:t>MP’s are free to vote their conscience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400" dirty="0" smtClean="0"/>
              <a:t>Only happens when it suits the interest of the party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497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604813" y="1345616"/>
            <a:ext cx="81800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Private Members Bills</a:t>
            </a:r>
          </a:p>
          <a:p>
            <a:pPr marL="285750" indent="-285750" algn="l">
              <a:buFont typeface="Wingdings" charset="2"/>
              <a:buChar char="Ø"/>
            </a:pPr>
            <a:r>
              <a:rPr lang="en-US" sz="3200" dirty="0" smtClean="0"/>
              <a:t>Introduced by any non-Cabinet member of </a:t>
            </a:r>
            <a:r>
              <a:rPr lang="en-US" sz="3200" dirty="0" err="1" smtClean="0"/>
              <a:t>HofC</a:t>
            </a:r>
            <a:r>
              <a:rPr lang="en-US" sz="3200" dirty="0" smtClean="0"/>
              <a:t> or Senate</a:t>
            </a:r>
          </a:p>
          <a:p>
            <a:pPr marL="285750" indent="-285750" algn="l">
              <a:buFont typeface="Wingdings" charset="2"/>
              <a:buChar char="Ø"/>
            </a:pPr>
            <a:r>
              <a:rPr lang="en-US" sz="3200" dirty="0" smtClean="0"/>
              <a:t>Difficult to pass a law w/o lots of party support</a:t>
            </a:r>
          </a:p>
          <a:p>
            <a:pPr marL="285750" indent="-285750" algn="l">
              <a:buFont typeface="Wingdings" charset="2"/>
              <a:buChar char="Ø"/>
            </a:pPr>
            <a:r>
              <a:rPr lang="en-US" sz="3200" dirty="0"/>
              <a:t>Example: http</a:t>
            </a:r>
            <a:r>
              <a:rPr lang="en-US" sz="3200" dirty="0" smtClean="0"/>
              <a:t>:/</a:t>
            </a:r>
            <a:r>
              <a:rPr lang="en-US" sz="3200" dirty="0" err="1"/>
              <a:t>www.torontosun.com</a:t>
            </a:r>
            <a:r>
              <a:rPr lang="en-US" sz="3200" dirty="0"/>
              <a:t>/2012/08/28/tory-trying-to-keep-definition-of-human-motion-alive</a:t>
            </a:r>
          </a:p>
        </p:txBody>
      </p:sp>
    </p:spTree>
    <p:extLst>
      <p:ext uri="{BB962C8B-B14F-4D97-AF65-F5344CB8AC3E}">
        <p14:creationId xmlns:p14="http://schemas.microsoft.com/office/powerpoint/2010/main" val="178358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5775" y="235748"/>
            <a:ext cx="76508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Orders in Council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/>
              <a:t>Formulated in Cabinet &amp; approved by GG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/>
              <a:t>Used to make senate appointments, necessary changes to laws, and emergencies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/>
              <a:t>A power used </a:t>
            </a:r>
            <a:r>
              <a:rPr lang="en-US" sz="4000" dirty="0" smtClean="0"/>
              <a:t>sparingly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4000" dirty="0" smtClean="0"/>
              <a:t>Note: many </a:t>
            </a:r>
            <a:r>
              <a:rPr lang="en-US" sz="4000" dirty="0" err="1" smtClean="0"/>
              <a:t>appts</a:t>
            </a:r>
            <a:r>
              <a:rPr lang="en-US" sz="4000" dirty="0" smtClean="0"/>
              <a:t> are patronage appointments – rewards for loyal party members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764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616" y="1859541"/>
            <a:ext cx="78323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Big Questions: </a:t>
            </a:r>
          </a:p>
          <a:p>
            <a:r>
              <a:rPr lang="en-US" sz="4800" dirty="0" smtClean="0"/>
              <a:t>Is it democratic?  </a:t>
            </a:r>
          </a:p>
          <a:p>
            <a:r>
              <a:rPr lang="en-US" sz="4800" dirty="0" smtClean="0"/>
              <a:t>What does the mean about the power of the PM?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643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1402</TotalTime>
  <Words>324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How a Bill Becomes Law</vt:lpstr>
      <vt:lpstr>The Legislative Process</vt:lpstr>
      <vt:lpstr>Bill Wants to Be a Law</vt:lpstr>
      <vt:lpstr>The Big Questions</vt:lpstr>
      <vt:lpstr>Things to Consider…</vt:lpstr>
      <vt:lpstr>PowerPoint Presentation</vt:lpstr>
      <vt:lpstr>Private Members Bills Introduced by any non-Cabinet member of HofC or Senate Difficult to pass a law w/o lots of party support Example: http:/www.torontosun.com/2012/08/28/tory-trying-to-keep-definition-of-human-motion-alive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Collingwood User</dc:creator>
  <cp:lastModifiedBy>Collingwood User</cp:lastModifiedBy>
  <cp:revision>10</cp:revision>
  <dcterms:created xsi:type="dcterms:W3CDTF">2012-09-16T20:43:49Z</dcterms:created>
  <dcterms:modified xsi:type="dcterms:W3CDTF">2012-09-18T15:18:31Z</dcterms:modified>
</cp:coreProperties>
</file>