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2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8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8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0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5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8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00D3-20FE-544D-A030-8505F6E76D89}" type="datetimeFigureOut">
              <a:rPr lang="en-US" smtClean="0"/>
              <a:t>2013-09-22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F720-DCD8-D643-9E4A-0E38CD29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Human Rights and the Charter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Ch. 10 (p. 324-334) 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0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Mobility Rights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to enter, remain in, and leave Canada </a:t>
            </a:r>
            <a:endParaRPr lang="en-US" dirty="0" smtClean="0">
              <a:effectLst/>
            </a:endParaRPr>
          </a:p>
          <a:p>
            <a:r>
              <a:rPr lang="en-US" dirty="0"/>
              <a:t>Right to move to, live in, and work in any Canadian province or territory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welc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69" y="3476336"/>
            <a:ext cx="4344749" cy="2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7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Legal </a:t>
            </a:r>
            <a:r>
              <a:rPr lang="en-US" b="1" dirty="0" smtClean="0"/>
              <a:t>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to life, liberty, and </a:t>
            </a:r>
            <a:r>
              <a:rPr lang="en-US" dirty="0" smtClean="0"/>
              <a:t>security of the person</a:t>
            </a:r>
          </a:p>
          <a:p>
            <a:r>
              <a:rPr lang="en-US" dirty="0" smtClean="0"/>
              <a:t>Right </a:t>
            </a:r>
            <a:r>
              <a:rPr lang="en-US" dirty="0"/>
              <a:t>to a fair trial if you are </a:t>
            </a:r>
            <a:r>
              <a:rPr lang="en-US" dirty="0" smtClean="0"/>
              <a:t>accused of </a:t>
            </a:r>
            <a:r>
              <a:rPr lang="en-US" dirty="0"/>
              <a:t>a crime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2008-09-08-fair-t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8" y="2994890"/>
            <a:ext cx="3329709" cy="3329709"/>
          </a:xfrm>
          <a:prstGeom prst="rect">
            <a:avLst/>
          </a:prstGeom>
        </p:spPr>
      </p:pic>
      <p:pic>
        <p:nvPicPr>
          <p:cNvPr id="5" name="Picture 4" descr="secuir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4" y="367968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Equality Rights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to equality before the law regardless of race, nationality, ethnic origin, </a:t>
            </a:r>
            <a:r>
              <a:rPr lang="en-US" dirty="0" err="1"/>
              <a:t>colour</a:t>
            </a:r>
            <a:r>
              <a:rPr lang="en-US" dirty="0"/>
              <a:t>, religion, sex, age, or mental or physical disability </a:t>
            </a:r>
            <a:endParaRPr lang="en-US" dirty="0">
              <a:effectLst/>
            </a:endParaRPr>
          </a:p>
        </p:txBody>
      </p:sp>
      <p:pic>
        <p:nvPicPr>
          <p:cNvPr id="4" name="Picture 3" descr="eq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3776663"/>
            <a:ext cx="2540000" cy="2349500"/>
          </a:xfrm>
          <a:prstGeom prst="rect">
            <a:avLst/>
          </a:prstGeom>
        </p:spPr>
      </p:pic>
      <p:pic>
        <p:nvPicPr>
          <p:cNvPr id="5" name="Picture 4" descr="equalit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1" y="3586163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Language Rights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52919" cy="4865255"/>
          </a:xfrm>
        </p:spPr>
        <p:txBody>
          <a:bodyPr>
            <a:normAutofit/>
          </a:bodyPr>
          <a:lstStyle/>
          <a:p>
            <a:r>
              <a:rPr lang="en-US" dirty="0"/>
              <a:t>Equal status for the use of English and French in the government and courts of Canada </a:t>
            </a:r>
            <a:endParaRPr lang="en-US" dirty="0" smtClean="0">
              <a:effectLst/>
            </a:endParaRPr>
          </a:p>
          <a:p>
            <a:r>
              <a:rPr lang="en-US" dirty="0"/>
              <a:t>Right to have your children educated in either English or French where there are enough interested students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fre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19" y="1600200"/>
            <a:ext cx="23114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Enforcement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to take the matter to court if any of the rights and freedoms has been denied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supr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852863"/>
            <a:ext cx="3568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Human Rights Movement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Global </a:t>
            </a:r>
            <a:r>
              <a:rPr lang="en-US" dirty="0"/>
              <a:t>concern for protection of human rights increased dramatically after Holocaust discovery </a:t>
            </a:r>
            <a:endParaRPr lang="en-US" dirty="0" smtClean="0">
              <a:effectLst/>
            </a:endParaRPr>
          </a:p>
          <a:p>
            <a:r>
              <a:rPr lang="en-US" dirty="0" smtClean="0"/>
              <a:t>UN </a:t>
            </a:r>
            <a:r>
              <a:rPr lang="en-US" dirty="0"/>
              <a:t>Universal Declaration of Human Rights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	 </a:t>
            </a:r>
            <a:r>
              <a:rPr lang="en-US" dirty="0"/>
              <a:t>Drawn up by UN General Assembly in 1948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	 </a:t>
            </a:r>
            <a:r>
              <a:rPr lang="en-US" dirty="0"/>
              <a:t>Outline of the rights to which all humans are entitled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</a:t>
            </a:r>
            <a:r>
              <a:rPr lang="en-US" dirty="0">
                <a:latin typeface="Wingdings"/>
              </a:rPr>
              <a:t> </a:t>
            </a:r>
            <a:r>
              <a:rPr lang="en-US" dirty="0"/>
              <a:t>Most UN countries (</a:t>
            </a:r>
            <a:r>
              <a:rPr lang="en-US" dirty="0" err="1"/>
              <a:t>inc.</a:t>
            </a:r>
            <a:r>
              <a:rPr lang="en-US" dirty="0"/>
              <a:t> Canada) have signed it </a:t>
            </a:r>
          </a:p>
          <a:p>
            <a:pPr marL="0" indent="0">
              <a:buNone/>
            </a:pPr>
            <a:r>
              <a:rPr lang="en-US" dirty="0" smtClean="0"/>
              <a:t>		-We </a:t>
            </a:r>
            <a:r>
              <a:rPr lang="en-US" dirty="0"/>
              <a:t>can make complaints to the UN Human </a:t>
            </a:r>
            <a:r>
              <a:rPr lang="en-US" dirty="0" smtClean="0"/>
              <a:t>Rights 		Committee </a:t>
            </a:r>
            <a:r>
              <a:rPr lang="en-US" dirty="0"/>
              <a:t>if Canadian </a:t>
            </a:r>
            <a:r>
              <a:rPr lang="en-US" dirty="0" err="1"/>
              <a:t>gov.</a:t>
            </a:r>
            <a:r>
              <a:rPr lang="en-US" dirty="0"/>
              <a:t> isn’t meeting UN </a:t>
            </a:r>
            <a:r>
              <a:rPr lang="en-US" dirty="0" smtClean="0"/>
              <a:t>				standards </a:t>
            </a:r>
            <a:endParaRPr lang="en-US" dirty="0" smtClean="0">
              <a:effectLst/>
            </a:endParaRPr>
          </a:p>
          <a:p>
            <a:r>
              <a:rPr lang="en-US" dirty="0" smtClean="0"/>
              <a:t>No </a:t>
            </a:r>
            <a:r>
              <a:rPr lang="en-US" dirty="0"/>
              <a:t>punishment for offending countries, though, just encouragement to follow the rules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7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Human Rights Movement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092"/>
            <a:ext cx="8229600" cy="50870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International Courts and Tribunals 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1946: International Court of Justice (ICJ) </a:t>
            </a:r>
            <a:endParaRPr lang="en-US" dirty="0" smtClean="0">
              <a:effectLst/>
            </a:endParaRPr>
          </a:p>
          <a:p>
            <a:pPr lvl="2"/>
            <a:r>
              <a:rPr lang="en-US" dirty="0"/>
              <a:t>Settles disputes </a:t>
            </a:r>
            <a:r>
              <a:rPr lang="en-US" dirty="0" smtClean="0"/>
              <a:t>between countries</a:t>
            </a:r>
          </a:p>
          <a:p>
            <a:pPr lvl="2"/>
            <a:r>
              <a:rPr lang="en-US" dirty="0"/>
              <a:t>Can only get involved if both sides ask it for </a:t>
            </a:r>
            <a:r>
              <a:rPr lang="en-US" dirty="0" smtClean="0"/>
              <a:t>help</a:t>
            </a:r>
          </a:p>
          <a:p>
            <a:r>
              <a:rPr lang="en-US" sz="3200" dirty="0" smtClean="0"/>
              <a:t>Temp</a:t>
            </a:r>
            <a:r>
              <a:rPr lang="en-US" dirty="0" smtClean="0"/>
              <a:t>orary </a:t>
            </a:r>
            <a:r>
              <a:rPr lang="en-US" dirty="0"/>
              <a:t>courts set up to deal with specific events </a:t>
            </a:r>
          </a:p>
          <a:p>
            <a:pPr lvl="1"/>
            <a:r>
              <a:rPr lang="en-US" dirty="0" smtClean="0"/>
              <a:t>Nuremberg </a:t>
            </a:r>
            <a:r>
              <a:rPr lang="en-US" dirty="0"/>
              <a:t>and Tokyo trials after </a:t>
            </a:r>
            <a:r>
              <a:rPr lang="en-US" dirty="0" smtClean="0"/>
              <a:t>WWII</a:t>
            </a:r>
          </a:p>
          <a:p>
            <a:pPr lvl="1"/>
            <a:r>
              <a:rPr lang="en-US" dirty="0"/>
              <a:t>War crimes tribunals for Kosovo, Yugoslavia, and Rwanda 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2002: International Criminal Court (ICC)</a:t>
            </a:r>
          </a:p>
          <a:p>
            <a:pPr lvl="1"/>
            <a:r>
              <a:rPr lang="en-US" dirty="0" smtClean="0"/>
              <a:t>Investigates </a:t>
            </a:r>
            <a:r>
              <a:rPr lang="en-US" dirty="0"/>
              <a:t>and prosecutes war criminals and those guilty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of </a:t>
            </a:r>
            <a:r>
              <a:rPr lang="en-US" dirty="0"/>
              <a:t>crimes against humanity</a:t>
            </a:r>
            <a:br>
              <a:rPr lang="en-US" dirty="0"/>
            </a:br>
            <a:r>
              <a:rPr lang="en-US" sz="1800" dirty="0">
                <a:latin typeface="Wingdings"/>
              </a:rPr>
              <a:t>	</a:t>
            </a:r>
            <a:r>
              <a:rPr lang="en-US" sz="1800" dirty="0" smtClean="0">
                <a:latin typeface="Wingdings"/>
              </a:rPr>
              <a:t>- </a:t>
            </a:r>
            <a:r>
              <a:rPr lang="en-US" dirty="0" smtClean="0"/>
              <a:t>114 </a:t>
            </a:r>
            <a:r>
              <a:rPr lang="en-US" dirty="0"/>
              <a:t>countries are members (</a:t>
            </a:r>
            <a:r>
              <a:rPr lang="en-US" dirty="0" err="1"/>
              <a:t>inc.</a:t>
            </a:r>
            <a:r>
              <a:rPr lang="en-US" dirty="0"/>
              <a:t> Canada, but not </a:t>
            </a:r>
            <a:r>
              <a:rPr lang="en-US" dirty="0" smtClean="0"/>
              <a:t>	US</a:t>
            </a:r>
            <a:r>
              <a:rPr lang="en-US" dirty="0"/>
              <a:t>, China </a:t>
            </a:r>
            <a:endParaRPr lang="en-US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58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Human Rights Law in Canada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456"/>
            <a:ext cx="8229600" cy="4994708"/>
          </a:xfrm>
        </p:spPr>
        <p:txBody>
          <a:bodyPr>
            <a:normAutofit fontScale="92500"/>
          </a:bodyPr>
          <a:lstStyle/>
          <a:p>
            <a:r>
              <a:rPr lang="en-US" dirty="0"/>
              <a:t>Slowly began to expand after WWII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Asian</a:t>
            </a:r>
            <a:r>
              <a:rPr lang="en-US" dirty="0"/>
              <a:t>-Canadians get right to vote in late-1940s </a:t>
            </a:r>
          </a:p>
          <a:p>
            <a:pPr lvl="1"/>
            <a:r>
              <a:rPr lang="en-US" dirty="0" smtClean="0"/>
              <a:t>Still </a:t>
            </a:r>
            <a:r>
              <a:rPr lang="en-US" dirty="0"/>
              <a:t>much discrimination and inequality, though </a:t>
            </a:r>
            <a:endParaRPr lang="en-US" dirty="0" smtClean="0"/>
          </a:p>
          <a:p>
            <a:pPr lvl="2"/>
            <a:r>
              <a:rPr lang="en-US" dirty="0" smtClean="0"/>
              <a:t>First </a:t>
            </a:r>
            <a:r>
              <a:rPr lang="en-US" dirty="0"/>
              <a:t>Nations didn’t get right to vote until 1960 </a:t>
            </a:r>
            <a:endParaRPr lang="en-US" dirty="0" smtClean="0">
              <a:effectLst/>
            </a:endParaRPr>
          </a:p>
          <a:p>
            <a:r>
              <a:rPr lang="en-US" dirty="0" smtClean="0"/>
              <a:t>1960</a:t>
            </a:r>
            <a:r>
              <a:rPr lang="en-US" dirty="0"/>
              <a:t>: Canadian Bill of Rights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Passed </a:t>
            </a:r>
            <a:r>
              <a:rPr lang="en-US" dirty="0"/>
              <a:t>by PM Diefenbaker to protect human rights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Could </a:t>
            </a:r>
            <a:r>
              <a:rPr lang="en-US" dirty="0"/>
              <a:t>be changed by Parliament, could be overruled by federal/provincial laws </a:t>
            </a:r>
            <a:endParaRPr lang="en-US" dirty="0" smtClean="0">
              <a:effectLst/>
            </a:endParaRPr>
          </a:p>
          <a:p>
            <a:r>
              <a:rPr lang="en-US" dirty="0" smtClean="0"/>
              <a:t>Wouldn’t </a:t>
            </a:r>
            <a:r>
              <a:rPr lang="en-US" dirty="0"/>
              <a:t>be until 1982 that human rights in Canada were solidly entrenched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Canadian Bill of Rights</a:t>
            </a:r>
            <a:endParaRPr lang="en-US" dirty="0"/>
          </a:p>
        </p:txBody>
      </p:sp>
      <p:pic>
        <p:nvPicPr>
          <p:cNvPr id="4" name="Picture 3" descr="Screen Shot 2013-09-22 at 6.4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1417638"/>
            <a:ext cx="3129018" cy="3881724"/>
          </a:xfrm>
          <a:prstGeom prst="rect">
            <a:avLst/>
          </a:prstGeom>
        </p:spPr>
      </p:pic>
      <p:pic>
        <p:nvPicPr>
          <p:cNvPr id="6" name="Picture 5" descr="Screen Shot 2013-09-22 at 6.4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36" y="1648547"/>
            <a:ext cx="4664364" cy="34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History of the Charter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94073" cy="3364345"/>
          </a:xfrm>
        </p:spPr>
        <p:txBody>
          <a:bodyPr/>
          <a:lstStyle/>
          <a:p>
            <a:r>
              <a:rPr lang="en-US" dirty="0"/>
              <a:t>Strongly supported by PM Pierre Trudeau, but argued over by the provinces </a:t>
            </a:r>
            <a:endParaRPr lang="en-US" dirty="0" smtClean="0">
              <a:effectLst/>
            </a:endParaRPr>
          </a:p>
          <a:p>
            <a:r>
              <a:rPr lang="en-US" dirty="0"/>
              <a:t>Signed into law in 1982 by Queen Elizabeth II, along with the rest of the Canadian Constitution Act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Screen Shot 2013-09-22 at 6.4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913895"/>
            <a:ext cx="3930073" cy="26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Charter of Rights and Freedoms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Charter protects our fundamental freedoms and guarantees our rights as Canadians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ch1-p13-charterrights-en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64" y="2776719"/>
            <a:ext cx="4746336" cy="36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Fundamental Freedoms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0561"/>
            <a:ext cx="8229600" cy="4525963"/>
          </a:xfrm>
        </p:spPr>
        <p:txBody>
          <a:bodyPr/>
          <a:lstStyle/>
          <a:p>
            <a:r>
              <a:rPr lang="en-US" dirty="0"/>
              <a:t>Freedom of conscience and </a:t>
            </a:r>
            <a:r>
              <a:rPr lang="en-US" dirty="0" smtClean="0"/>
              <a:t>religion</a:t>
            </a:r>
          </a:p>
          <a:p>
            <a:r>
              <a:rPr lang="en-US" dirty="0" smtClean="0"/>
              <a:t>Freedom </a:t>
            </a:r>
            <a:r>
              <a:rPr lang="en-US" dirty="0"/>
              <a:t>of thought, belief, opinion, and expression </a:t>
            </a:r>
            <a:endParaRPr lang="en-US" dirty="0" smtClean="0"/>
          </a:p>
          <a:p>
            <a:r>
              <a:rPr lang="en-US" dirty="0" smtClean="0"/>
              <a:t>Freedom </a:t>
            </a:r>
            <a:r>
              <a:rPr lang="en-US" dirty="0"/>
              <a:t>of peaceful </a:t>
            </a:r>
            <a:r>
              <a:rPr lang="en-US" dirty="0" smtClean="0"/>
              <a:t>assembly</a:t>
            </a:r>
          </a:p>
          <a:p>
            <a:r>
              <a:rPr lang="en-US" dirty="0" smtClean="0"/>
              <a:t>Freedom </a:t>
            </a:r>
            <a:r>
              <a:rPr lang="en-US" dirty="0"/>
              <a:t>to associate with whom you please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freedom-of-relig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" y="3728028"/>
            <a:ext cx="3022600" cy="2879575"/>
          </a:xfrm>
          <a:prstGeom prst="rect">
            <a:avLst/>
          </a:prstGeom>
        </p:spPr>
      </p:pic>
      <p:pic>
        <p:nvPicPr>
          <p:cNvPr id="5" name="Picture 4" descr="Screen Shot 2013-09-22 at 6.55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16" y="3728028"/>
            <a:ext cx="1937327" cy="2741810"/>
          </a:xfrm>
          <a:prstGeom prst="rect">
            <a:avLst/>
          </a:prstGeom>
        </p:spPr>
      </p:pic>
      <p:pic>
        <p:nvPicPr>
          <p:cNvPr id="6" name="Picture 5" descr="police-li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0" y="3935847"/>
            <a:ext cx="3556000" cy="23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1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Democratic Rights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to express your opinion </a:t>
            </a:r>
            <a:endParaRPr lang="en-US" dirty="0" smtClean="0"/>
          </a:p>
          <a:p>
            <a:r>
              <a:rPr lang="en-US" dirty="0" smtClean="0"/>
              <a:t>Right </a:t>
            </a:r>
            <a:r>
              <a:rPr lang="en-US" dirty="0"/>
              <a:t>to </a:t>
            </a:r>
            <a:r>
              <a:rPr lang="en-US" dirty="0" smtClean="0"/>
              <a:t>vote</a:t>
            </a:r>
          </a:p>
          <a:p>
            <a:r>
              <a:rPr lang="en-US" dirty="0" smtClean="0"/>
              <a:t>Right </a:t>
            </a:r>
            <a:r>
              <a:rPr lang="en-US" dirty="0"/>
              <a:t>to run for election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ho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3" y="3429000"/>
            <a:ext cx="3289300" cy="2463800"/>
          </a:xfrm>
          <a:prstGeom prst="rect">
            <a:avLst/>
          </a:prstGeom>
        </p:spPr>
      </p:pic>
      <p:pic>
        <p:nvPicPr>
          <p:cNvPr id="5" name="Picture 4" descr="v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3" y="3429000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1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423</Words>
  <Application>Microsoft Macintosh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Human Rights and the Charter  </vt:lpstr>
      <vt:lpstr>Human Rights Movement  </vt:lpstr>
      <vt:lpstr>Human Rights Movement  </vt:lpstr>
      <vt:lpstr>Human Rights Law in Canada  </vt:lpstr>
      <vt:lpstr>Canadian Bill of Rights</vt:lpstr>
      <vt:lpstr>The History of the Charter  </vt:lpstr>
      <vt:lpstr>Charter of Rights and Freedoms  </vt:lpstr>
      <vt:lpstr>Fundamental Freedoms  </vt:lpstr>
      <vt:lpstr>Democratic Rights  </vt:lpstr>
      <vt:lpstr>Mobility Rights  </vt:lpstr>
      <vt:lpstr>Legal Rights</vt:lpstr>
      <vt:lpstr>Equality Rights  </vt:lpstr>
      <vt:lpstr>Language Rights  </vt:lpstr>
      <vt:lpstr>Enforcement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and the Charter  </dc:title>
  <dc:creator>Collingwood User</dc:creator>
  <cp:lastModifiedBy>Collingwood User</cp:lastModifiedBy>
  <cp:revision>15</cp:revision>
  <dcterms:created xsi:type="dcterms:W3CDTF">2013-09-23T01:25:31Z</dcterms:created>
  <dcterms:modified xsi:type="dcterms:W3CDTF">2013-09-23T02:46:18Z</dcterms:modified>
</cp:coreProperties>
</file>