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8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2013-09-20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2013-09-20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2013-09-20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2013-09-20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2013-09-20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2013-09-20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2013-09-20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2013-09-20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2013-09-20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2013-09-20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2013-09-20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2013-09-20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http://www.youtube.com/watch?v=GIH-dknpjVQ&amp;feature=player_embedded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Influencing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22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Individually?</a:t>
            </a:r>
          </a:p>
          <a:p>
            <a:pPr marL="45720" indent="0">
              <a:buNone/>
            </a:pPr>
            <a:r>
              <a:rPr lang="en-US" dirty="0" smtClean="0"/>
              <a:t>- Contact MP or MLA</a:t>
            </a:r>
          </a:p>
          <a:p>
            <a:pPr>
              <a:buFontTx/>
              <a:buChar char="-"/>
            </a:pPr>
            <a:r>
              <a:rPr lang="en-US" dirty="0" smtClean="0"/>
              <a:t>Write letters to civil servants (run day-to-day operations of </a:t>
            </a:r>
            <a:r>
              <a:rPr lang="en-US" dirty="0" err="1" smtClean="0"/>
              <a:t>govt</a:t>
            </a:r>
            <a:r>
              <a:rPr lang="en-US" dirty="0" smtClean="0"/>
              <a:t>)</a:t>
            </a:r>
          </a:p>
          <a:p>
            <a:pPr>
              <a:buFontTx/>
              <a:buChar char="-"/>
            </a:pPr>
            <a:r>
              <a:rPr lang="en-US" dirty="0" smtClean="0"/>
              <a:t>Blog</a:t>
            </a:r>
          </a:p>
          <a:p>
            <a:pPr>
              <a:buFontTx/>
              <a:buChar char="-"/>
            </a:pPr>
            <a:r>
              <a:rPr lang="en-US" dirty="0" smtClean="0"/>
              <a:t>Call radio show</a:t>
            </a:r>
          </a:p>
          <a:p>
            <a:pPr marL="45720" indent="0">
              <a:buNone/>
            </a:pPr>
            <a:r>
              <a:rPr lang="en-US" dirty="0" smtClean="0"/>
              <a:t>In a group?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FF0000"/>
                </a:solidFill>
              </a:rPr>
              <a:t>Pressure group</a:t>
            </a:r>
            <a:r>
              <a:rPr lang="en-US" dirty="0" smtClean="0"/>
              <a:t>: share interest; organized to influence </a:t>
            </a:r>
            <a:r>
              <a:rPr lang="en-US" dirty="0" err="1" smtClean="0"/>
              <a:t>govt</a:t>
            </a:r>
            <a:r>
              <a:rPr lang="en-US" dirty="0" smtClean="0"/>
              <a:t> policy</a:t>
            </a:r>
          </a:p>
          <a:p>
            <a:pPr>
              <a:buFontTx/>
              <a:buChar char="-"/>
            </a:pPr>
            <a:r>
              <a:rPr lang="en-US" dirty="0" smtClean="0"/>
              <a:t>Some are institutionalized like: Assembly of First Nations</a:t>
            </a:r>
          </a:p>
          <a:p>
            <a:pPr marL="45720" indent="0">
              <a:buNone/>
            </a:pPr>
            <a:r>
              <a:rPr lang="en-US" dirty="0" smtClean="0"/>
              <a:t>- Some are issue-oriented like a group trying to install a traffic light or stop construction at a certain West Van high school…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influence government?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514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201512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LOBBYISTS</a:t>
            </a:r>
            <a:r>
              <a:rPr lang="en-US" dirty="0" smtClean="0"/>
              <a:t> – people paid to try to influence key decision makers like</a:t>
            </a:r>
            <a:r>
              <a:rPr lang="en-US" dirty="0" smtClean="0">
                <a:solidFill>
                  <a:srgbClr val="FF0000"/>
                </a:solidFill>
              </a:rPr>
              <a:t> bureaucrats </a:t>
            </a:r>
            <a:r>
              <a:rPr lang="en-US" dirty="0" smtClean="0"/>
              <a:t>(non-elected </a:t>
            </a:r>
            <a:r>
              <a:rPr lang="en-US" dirty="0" err="1" smtClean="0"/>
              <a:t>govt</a:t>
            </a:r>
            <a:r>
              <a:rPr lang="en-US" dirty="0" smtClean="0"/>
              <a:t> officials) in the </a:t>
            </a:r>
            <a:r>
              <a:rPr lang="en-US" dirty="0" smtClean="0">
                <a:solidFill>
                  <a:srgbClr val="FF0000"/>
                </a:solidFill>
              </a:rPr>
              <a:t>public service </a:t>
            </a:r>
            <a:r>
              <a:rPr lang="en-US" dirty="0" smtClean="0"/>
              <a:t>(</a:t>
            </a:r>
            <a:r>
              <a:rPr lang="en-US" dirty="0" err="1" smtClean="0"/>
              <a:t>govt</a:t>
            </a:r>
            <a:r>
              <a:rPr lang="en-US" dirty="0" smtClean="0"/>
              <a:t> administrators) or politicians</a:t>
            </a:r>
          </a:p>
          <a:p>
            <a:pPr lvl="1"/>
            <a:r>
              <a:rPr lang="en-US" dirty="0" smtClean="0"/>
              <a:t>Often former high-ranking members of the public service with influential connections</a:t>
            </a:r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Exerting more influence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5052" y="3549533"/>
            <a:ext cx="7514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Big </a:t>
            </a:r>
            <a:r>
              <a:rPr lang="en-US" dirty="0" smtClean="0">
                <a:solidFill>
                  <a:srgbClr val="FF0000"/>
                </a:solidFill>
              </a:rPr>
              <a:t>Question</a:t>
            </a:r>
            <a:r>
              <a:rPr lang="en-US" dirty="0" smtClean="0"/>
              <a:t>: What’s the </a:t>
            </a:r>
            <a:r>
              <a:rPr lang="en-US" dirty="0" smtClean="0">
                <a:solidFill>
                  <a:srgbClr val="FF0000"/>
                </a:solidFill>
              </a:rPr>
              <a:t>danger</a:t>
            </a:r>
            <a:r>
              <a:rPr lang="en-US" dirty="0" smtClean="0"/>
              <a:t>?  Is it </a:t>
            </a:r>
            <a:r>
              <a:rPr lang="en-US" dirty="0" smtClean="0">
                <a:solidFill>
                  <a:srgbClr val="FF0000"/>
                </a:solidFill>
              </a:rPr>
              <a:t>democratic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52579" y="3943418"/>
            <a:ext cx="7378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r>
              <a:rPr lang="en-US" spc="100" dirty="0">
                <a:solidFill>
                  <a:schemeClr val="tx2"/>
                </a:solidFill>
              </a:rPr>
              <a:t>insiders can persuade </a:t>
            </a:r>
            <a:r>
              <a:rPr lang="en-US" spc="100" dirty="0" err="1">
                <a:solidFill>
                  <a:schemeClr val="tx2"/>
                </a:solidFill>
              </a:rPr>
              <a:t>govt</a:t>
            </a:r>
            <a:r>
              <a:rPr lang="en-US" spc="100" dirty="0">
                <a:solidFill>
                  <a:schemeClr val="tx2"/>
                </a:solidFill>
              </a:rPr>
              <a:t> to put in place policies that are not necessarily in the public interest</a:t>
            </a:r>
          </a:p>
          <a:p>
            <a:r>
              <a:rPr lang="en-US" spc="100" dirty="0">
                <a:solidFill>
                  <a:schemeClr val="tx2"/>
                </a:solidFill>
              </a:rPr>
              <a:t>-if pressure groups, which represent minority rights are too successful, is puts democracy at risk because…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23247" y="5242773"/>
            <a:ext cx="5726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r>
              <a:rPr lang="en-US" spc="100" dirty="0" smtClean="0">
                <a:solidFill>
                  <a:schemeClr val="tx2"/>
                </a:solidFill>
              </a:rPr>
              <a:t>the wishes of the majority may not be </a:t>
            </a:r>
            <a:r>
              <a:rPr lang="en-US" spc="100" dirty="0">
                <a:solidFill>
                  <a:schemeClr val="tx2"/>
                </a:solidFill>
              </a:rPr>
              <a:t>heard</a:t>
            </a:r>
          </a:p>
        </p:txBody>
      </p:sp>
    </p:spTree>
    <p:extLst>
      <p:ext uri="{BB962C8B-B14F-4D97-AF65-F5344CB8AC3E}">
        <p14:creationId xmlns:p14="http://schemas.microsoft.com/office/powerpoint/2010/main" val="625561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Interest groups and individuals will use the courts to influence </a:t>
            </a:r>
            <a:r>
              <a:rPr lang="en-US" sz="3200" dirty="0" err="1" smtClean="0"/>
              <a:t>govt</a:t>
            </a:r>
            <a:r>
              <a:rPr lang="en-US" sz="3200" dirty="0" smtClean="0"/>
              <a:t> and effect change</a:t>
            </a:r>
          </a:p>
          <a:p>
            <a:r>
              <a:rPr lang="en-US" sz="3200" dirty="0" smtClean="0"/>
              <a:t>Courts must interpret laws w/</a:t>
            </a:r>
            <a:r>
              <a:rPr lang="en-US" sz="3200" dirty="0" err="1" smtClean="0"/>
              <a:t>i</a:t>
            </a:r>
            <a:r>
              <a:rPr lang="en-US" sz="3200" dirty="0" smtClean="0"/>
              <a:t> context of Constitution and Charter </a:t>
            </a:r>
          </a:p>
          <a:p>
            <a:r>
              <a:rPr lang="en-US" sz="3200" dirty="0" smtClean="0"/>
              <a:t>Courts can only strike down laws, can’t replace them – only </a:t>
            </a:r>
            <a:r>
              <a:rPr lang="en-US" sz="3200" dirty="0" err="1" smtClean="0"/>
              <a:t>govt</a:t>
            </a:r>
            <a:r>
              <a:rPr lang="en-US" sz="3200" dirty="0" smtClean="0"/>
              <a:t> can do that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courts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461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2529147"/>
          </a:xfrm>
        </p:spPr>
        <p:txBody>
          <a:bodyPr/>
          <a:lstStyle/>
          <a:p>
            <a:r>
              <a:rPr lang="en-US" dirty="0" smtClean="0"/>
              <a:t>Traditional media – gives chance for politicians and political commentators to get their message out – </a:t>
            </a:r>
            <a:r>
              <a:rPr lang="en-US" dirty="0" smtClean="0">
                <a:solidFill>
                  <a:srgbClr val="FF0000"/>
                </a:solidFill>
              </a:rPr>
              <a:t>brand recognition</a:t>
            </a:r>
          </a:p>
          <a:p>
            <a:pPr lvl="1"/>
            <a:r>
              <a:rPr lang="en-US" sz="2000" spc="150" dirty="0"/>
              <a:t>Politicians also get feedback from citizens</a:t>
            </a:r>
          </a:p>
          <a:p>
            <a:pPr lvl="1"/>
            <a:r>
              <a:rPr lang="en-US" sz="2000" spc="150" dirty="0"/>
              <a:t>Media can also frame an issue by focusing on what generates the most public interest</a:t>
            </a:r>
          </a:p>
          <a:p>
            <a:pPr lvl="1"/>
            <a:r>
              <a:rPr lang="en-US" sz="2000" spc="150" dirty="0">
                <a:solidFill>
                  <a:srgbClr val="FF0000"/>
                </a:solidFill>
              </a:rPr>
              <a:t> spin doctors </a:t>
            </a:r>
            <a:r>
              <a:rPr lang="en-US" sz="2000" spc="150" dirty="0"/>
              <a:t>– coach candidates on what to say </a:t>
            </a:r>
            <a:r>
              <a:rPr lang="en-US" sz="2000" spc="150" dirty="0">
                <a:solidFill>
                  <a:srgbClr val="FF0000"/>
                </a:solidFill>
              </a:rPr>
              <a:t>(talking points) </a:t>
            </a:r>
            <a:r>
              <a:rPr lang="en-US" sz="2000" spc="150" dirty="0"/>
              <a:t>and make </a:t>
            </a:r>
            <a:r>
              <a:rPr lang="en-US" sz="2000" spc="150" dirty="0" smtClean="0"/>
              <a:t>sure </a:t>
            </a:r>
            <a:r>
              <a:rPr lang="en-US" sz="2000" spc="150" dirty="0"/>
              <a:t>they look </a:t>
            </a:r>
            <a:r>
              <a:rPr lang="en-US" sz="2000" spc="150" dirty="0" smtClean="0"/>
              <a:t>good</a:t>
            </a:r>
          </a:p>
          <a:p>
            <a:pPr lvl="1"/>
            <a:endParaRPr lang="en-US" sz="2000" spc="15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the media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381000" y="4248218"/>
            <a:ext cx="8407893" cy="1133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Social media – blogs, Facebook, means more people are involved in the conversation</a:t>
            </a:r>
            <a:endParaRPr lang="en-US" sz="2000" spc="150" dirty="0"/>
          </a:p>
        </p:txBody>
      </p:sp>
    </p:spTree>
    <p:extLst>
      <p:ext uri="{BB962C8B-B14F-4D97-AF65-F5344CB8AC3E}">
        <p14:creationId xmlns:p14="http://schemas.microsoft.com/office/powerpoint/2010/main" val="2842918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3304" r="3304"/>
          <a:stretch>
            <a:fillRect/>
          </a:stretch>
        </p:blipFill>
        <p:spPr>
          <a:xfrm>
            <a:off x="3875710" y="1719263"/>
            <a:ext cx="4600803" cy="492636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advertising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187828"/>
            <a:ext cx="24649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Liberal leader Michael </a:t>
            </a:r>
            <a:r>
              <a:rPr lang="en-US" dirty="0" err="1" smtClean="0"/>
              <a:t>Ignatieff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What is the message of the cartoonist?</a:t>
            </a:r>
          </a:p>
          <a:p>
            <a:r>
              <a:rPr lang="en-US" dirty="0" smtClean="0"/>
              <a:t>How effective are attack ads?</a:t>
            </a:r>
          </a:p>
          <a:p>
            <a:r>
              <a:rPr lang="en-US" dirty="0" smtClean="0"/>
              <a:t>Why might politicians use negative ads instead of positive ones?</a:t>
            </a:r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Here</a:t>
            </a:r>
            <a:r>
              <a:rPr lang="fr-FR" dirty="0" smtClean="0">
                <a:hlinkClick r:id="rId3"/>
              </a:rPr>
              <a:t>’</a:t>
            </a:r>
            <a:r>
              <a:rPr lang="en-US" dirty="0" smtClean="0">
                <a:hlinkClick r:id="rId3"/>
              </a:rPr>
              <a:t>s an NDP ad on the Conservatives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897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1310230"/>
          </a:xfrm>
        </p:spPr>
        <p:txBody>
          <a:bodyPr/>
          <a:lstStyle/>
          <a:p>
            <a:r>
              <a:rPr lang="en-US" dirty="0" smtClean="0"/>
              <a:t>The Big Question: What if you feel the actions of the </a:t>
            </a:r>
            <a:r>
              <a:rPr lang="en-US" dirty="0" err="1" smtClean="0"/>
              <a:t>govt</a:t>
            </a:r>
            <a:r>
              <a:rPr lang="en-US" dirty="0" smtClean="0"/>
              <a:t> are unethical or undemocratic?  Is it ever acceptable to break the law as a way of protesting government action?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disobedience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023" y="2906905"/>
            <a:ext cx="80021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pc="150" dirty="0">
                <a:solidFill>
                  <a:schemeClr val="tx2"/>
                </a:solidFill>
              </a:rPr>
              <a:t>Civil Disobedience: intentionally breaking laws </a:t>
            </a:r>
            <a:r>
              <a:rPr lang="en-US" sz="2000" spc="150">
                <a:solidFill>
                  <a:schemeClr val="tx2"/>
                </a:solidFill>
              </a:rPr>
              <a:t>which </a:t>
            </a:r>
            <a:r>
              <a:rPr lang="en-US" sz="2000" spc="150" smtClean="0">
                <a:solidFill>
                  <a:schemeClr val="tx2"/>
                </a:solidFill>
              </a:rPr>
              <a:t>one </a:t>
            </a:r>
            <a:r>
              <a:rPr lang="en-US" sz="2000" spc="150" dirty="0">
                <a:solidFill>
                  <a:schemeClr val="tx2"/>
                </a:solidFill>
              </a:rPr>
              <a:t>considers unjust.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2023" y="3806358"/>
            <a:ext cx="81768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accent1"/>
                </a:solidFill>
              </a:rPr>
              <a:t>Can you think of any great moral leaders who exercised this practice?</a:t>
            </a:r>
            <a:endParaRPr lang="en-US" sz="2000" i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2023" y="4356068"/>
            <a:ext cx="7895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66951"/>
                </a:solidFill>
              </a:rPr>
              <a:t>Mohandas Gandhi, Martin Luther King </a:t>
            </a:r>
            <a:r>
              <a:rPr lang="en-US" dirty="0" err="1" smtClean="0">
                <a:solidFill>
                  <a:srgbClr val="C66951"/>
                </a:solidFill>
              </a:rPr>
              <a:t>Jr</a:t>
            </a:r>
            <a:r>
              <a:rPr lang="en-US" dirty="0" smtClean="0">
                <a:solidFill>
                  <a:srgbClr val="C66951"/>
                </a:solidFill>
              </a:rPr>
              <a:t>, Nelson Mandela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7170" y="4742844"/>
            <a:ext cx="7374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Principles of Civil Disobedience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800000"/>
                </a:solidFill>
              </a:rPr>
              <a:t>Should not involve violence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800000"/>
                </a:solidFill>
              </a:rPr>
              <a:t>Should be directed against laws that are seriously harmful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800000"/>
                </a:solidFill>
              </a:rPr>
              <a:t>Willingness to face punishment to show strength in one’s beliefs.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244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3919</TotalTime>
  <Words>449</Words>
  <Application>Microsoft Macintosh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Grid</vt:lpstr>
      <vt:lpstr>Influencing government</vt:lpstr>
      <vt:lpstr>How can you influence government?</vt:lpstr>
      <vt:lpstr>Exerting more influence</vt:lpstr>
      <vt:lpstr>The courts</vt:lpstr>
      <vt:lpstr>The role of the media</vt:lpstr>
      <vt:lpstr>Political advertising</vt:lpstr>
      <vt:lpstr>Civil disobedience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Influencing government</dc:title>
  <dc:creator>Collingwood User</dc:creator>
  <cp:lastModifiedBy>Collingwood User</cp:lastModifiedBy>
  <cp:revision>10</cp:revision>
  <dcterms:created xsi:type="dcterms:W3CDTF">2012-09-22T15:40:09Z</dcterms:created>
  <dcterms:modified xsi:type="dcterms:W3CDTF">2013-09-20T20:53:31Z</dcterms:modified>
</cp:coreProperties>
</file>