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5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livingocean.net/2012/12/the-coral-reefs-are-dying.html" TargetMode="External"/><Relationship Id="rId3" Type="http://schemas.openxmlformats.org/officeDocument/2006/relationships/hyperlink" Target="http://www.youtube.com/watch?v=qUfVMogIdr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Ozone Depletion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 </a:t>
            </a:r>
            <a:r>
              <a:rPr lang="en-US" sz="4800" b="0" dirty="0"/>
              <a:t>Ch. 13 (p. 437)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16344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/>
              <a:t>Consequences </a:t>
            </a:r>
            <a:r>
              <a:rPr lang="en-US" sz="4000" b="0" dirty="0"/>
              <a:t>of Ozone Depletion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2" y="1236133"/>
            <a:ext cx="4994805" cy="4599891"/>
          </a:xfrm>
        </p:spPr>
        <p:txBody>
          <a:bodyPr/>
          <a:lstStyle/>
          <a:p>
            <a:pPr marL="0" indent="0">
              <a:buNone/>
            </a:pPr>
            <a:endParaRPr lang="en-US" b="0" dirty="0"/>
          </a:p>
          <a:p>
            <a:pPr lvl="1"/>
            <a:r>
              <a:rPr lang="en-US" sz="2400" b="0" dirty="0"/>
              <a:t>Effects on Human </a:t>
            </a:r>
            <a:r>
              <a:rPr lang="en-US" sz="2400" b="0" dirty="0" smtClean="0"/>
              <a:t>Health</a:t>
            </a:r>
          </a:p>
          <a:p>
            <a:pPr lvl="2"/>
            <a:r>
              <a:rPr lang="en-US" sz="2400" b="0" dirty="0" smtClean="0"/>
              <a:t>High </a:t>
            </a:r>
            <a:r>
              <a:rPr lang="en-US" sz="2400" b="0" dirty="0"/>
              <a:t>exposure to UV radiation can</a:t>
            </a:r>
            <a:r>
              <a:rPr lang="en-US" sz="2400" b="0" dirty="0" smtClean="0"/>
              <a:t>:</a:t>
            </a:r>
          </a:p>
          <a:p>
            <a:pPr lvl="3"/>
            <a:r>
              <a:rPr lang="en-US" sz="2400" b="0" dirty="0" smtClean="0"/>
              <a:t>Weaken </a:t>
            </a:r>
            <a:r>
              <a:rPr lang="en-US" sz="2400" b="0" dirty="0"/>
              <a:t>the human immune system</a:t>
            </a:r>
          </a:p>
          <a:p>
            <a:pPr lvl="3"/>
            <a:r>
              <a:rPr lang="en-US" sz="2400" b="0" dirty="0"/>
              <a:t>Cause skin and eye cancer</a:t>
            </a:r>
          </a:p>
          <a:p>
            <a:pPr lvl="3"/>
            <a:r>
              <a:rPr lang="en-US" sz="2400" b="0" dirty="0"/>
              <a:t>Cause cataracts</a:t>
            </a:r>
          </a:p>
          <a:p>
            <a:pPr marL="403225" lvl="1" indent="0">
              <a:buNone/>
            </a:pPr>
            <a:endParaRPr lang="en-US" sz="2000" b="0" dirty="0"/>
          </a:p>
          <a:p>
            <a:pPr lvl="1"/>
            <a:endParaRPr lang="en-US" sz="2000" b="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1892300"/>
            <a:ext cx="26543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1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/>
              <a:t>Consequences </a:t>
            </a:r>
            <a:r>
              <a:rPr lang="en-US" sz="4000" b="0" dirty="0"/>
              <a:t>of Ozone Depletion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929" y="1270000"/>
            <a:ext cx="4560723" cy="45660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0" dirty="0"/>
          </a:p>
          <a:p>
            <a:pPr lvl="1"/>
            <a:r>
              <a:rPr lang="en-US" sz="2800" b="0" dirty="0"/>
              <a:t>Effects on Plant </a:t>
            </a:r>
            <a:r>
              <a:rPr lang="en-US" sz="2800" b="0" dirty="0" smtClean="0"/>
              <a:t>Life</a:t>
            </a:r>
          </a:p>
          <a:p>
            <a:pPr lvl="2"/>
            <a:r>
              <a:rPr lang="en-US" sz="2800" b="0" dirty="0" smtClean="0"/>
              <a:t>High </a:t>
            </a:r>
            <a:r>
              <a:rPr lang="en-US" sz="2800" b="0" dirty="0"/>
              <a:t>exposure to UV radiation </a:t>
            </a:r>
            <a:r>
              <a:rPr lang="en-US" sz="2800" b="0" dirty="0" smtClean="0"/>
              <a:t>can:</a:t>
            </a:r>
          </a:p>
          <a:p>
            <a:pPr lvl="3"/>
            <a:r>
              <a:rPr lang="en-US" sz="2800" b="0" dirty="0" smtClean="0"/>
              <a:t>Stunt </a:t>
            </a:r>
            <a:r>
              <a:rPr lang="en-US" sz="2800" b="0" dirty="0"/>
              <a:t>the growth of plants</a:t>
            </a:r>
          </a:p>
          <a:p>
            <a:pPr lvl="3"/>
            <a:r>
              <a:rPr lang="en-US" sz="2800" b="0" dirty="0"/>
              <a:t>Lead to the loss of plant species</a:t>
            </a:r>
          </a:p>
          <a:p>
            <a:pPr lvl="3"/>
            <a:r>
              <a:rPr lang="en-US" sz="2800" b="0" dirty="0"/>
              <a:t>Reduce crop yields</a:t>
            </a:r>
          </a:p>
          <a:p>
            <a:pPr lvl="1"/>
            <a:endParaRPr lang="en-US" sz="2000" b="0" dirty="0"/>
          </a:p>
          <a:p>
            <a:pPr lvl="1"/>
            <a:endParaRPr lang="en-US" sz="2000" b="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785" y="1490134"/>
            <a:ext cx="3927145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17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3539066"/>
            <a:ext cx="1540405" cy="22969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5-28 at 7.33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283972"/>
            <a:ext cx="4826000" cy="609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1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/>
              <a:t>Consequences </a:t>
            </a:r>
            <a:r>
              <a:rPr lang="en-US" sz="4000" b="0" dirty="0"/>
              <a:t>of Ozone Depletion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982133"/>
            <a:ext cx="3894138" cy="48538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b="0" dirty="0"/>
          </a:p>
          <a:p>
            <a:pPr lvl="1"/>
            <a:r>
              <a:rPr lang="en-US" sz="2400" b="0" dirty="0"/>
              <a:t>Effects on Marine </a:t>
            </a:r>
            <a:r>
              <a:rPr lang="en-US" sz="2400" b="0" dirty="0" smtClean="0"/>
              <a:t>Ecosystems</a:t>
            </a:r>
          </a:p>
          <a:p>
            <a:pPr lvl="2"/>
            <a:r>
              <a:rPr lang="en-US" sz="2400" b="0" dirty="0" smtClean="0"/>
              <a:t>High </a:t>
            </a:r>
            <a:r>
              <a:rPr lang="en-US" sz="2400" b="0" dirty="0"/>
              <a:t>exposure to UV radiation can</a:t>
            </a:r>
            <a:r>
              <a:rPr lang="en-US" sz="2400" b="0" dirty="0" smtClean="0"/>
              <a:t>:</a:t>
            </a:r>
          </a:p>
          <a:p>
            <a:pPr lvl="3"/>
            <a:r>
              <a:rPr lang="en-US" sz="2400" b="0" dirty="0" smtClean="0"/>
              <a:t>Reduce </a:t>
            </a:r>
            <a:r>
              <a:rPr lang="en-US" sz="2400" b="0" dirty="0"/>
              <a:t>phytoplankton numbers</a:t>
            </a:r>
          </a:p>
          <a:p>
            <a:pPr lvl="3"/>
            <a:r>
              <a:rPr lang="en-US" sz="2400" b="0" dirty="0"/>
              <a:t>Damage the early developmental stages of fish and other marine life</a:t>
            </a:r>
          </a:p>
          <a:p>
            <a:pPr lvl="1"/>
            <a:endParaRPr lang="en-US" sz="2400" b="0" dirty="0"/>
          </a:p>
          <a:p>
            <a:pPr lvl="1"/>
            <a:endParaRPr lang="en-US" sz="2400" b="0" dirty="0"/>
          </a:p>
          <a:p>
            <a:endParaRPr lang="en-US" dirty="0"/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5418667" y="2201333"/>
            <a:ext cx="248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The Coral Reefs are Dying</a:t>
            </a:r>
            <a:r>
              <a:rPr lang="en-US" dirty="0" smtClean="0"/>
              <a:t> news story from Florida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52538" y="3572933"/>
            <a:ext cx="318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NASA: Exploring Ozone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52538" y="1761565"/>
            <a:ext cx="203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0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The </a:t>
            </a:r>
            <a:r>
              <a:rPr lang="en-US" b="0" dirty="0"/>
              <a:t>Ozone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558" y="874558"/>
            <a:ext cx="7581901" cy="55770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dirty="0"/>
          </a:p>
          <a:p>
            <a:r>
              <a:rPr lang="en-US" sz="2800" b="0" dirty="0"/>
              <a:t>The </a:t>
            </a:r>
            <a:r>
              <a:rPr lang="en-US" sz="2800" b="0" u="sng" dirty="0"/>
              <a:t>ozone </a:t>
            </a:r>
            <a:r>
              <a:rPr lang="en-US" sz="2800" b="0" u="sng" dirty="0" smtClean="0"/>
              <a:t>layer </a:t>
            </a:r>
            <a:r>
              <a:rPr lang="en-US" sz="2800" b="0" dirty="0" smtClean="0"/>
              <a:t>is </a:t>
            </a:r>
            <a:r>
              <a:rPr lang="en-US" sz="2800" b="0" dirty="0"/>
              <a:t>a thin layer of gas (ozone –O3) 15-50kms above the </a:t>
            </a:r>
            <a:r>
              <a:rPr lang="en-US" sz="2800" b="0" dirty="0" smtClean="0"/>
              <a:t>Earth</a:t>
            </a:r>
          </a:p>
          <a:p>
            <a:pPr lvl="1"/>
            <a:r>
              <a:rPr lang="en-US" sz="2800" b="0" dirty="0" smtClean="0"/>
              <a:t>The </a:t>
            </a:r>
            <a:r>
              <a:rPr lang="en-US" sz="2800" b="0" dirty="0"/>
              <a:t>ozone layer protects us from excessive levels of harmful </a:t>
            </a:r>
            <a:r>
              <a:rPr lang="en-US" sz="2800" b="0" u="sng" dirty="0"/>
              <a:t>ultraviolet (UV) </a:t>
            </a:r>
            <a:r>
              <a:rPr lang="en-US" sz="2800" b="0" u="sng" dirty="0" smtClean="0"/>
              <a:t>radiation</a:t>
            </a:r>
            <a:endParaRPr lang="en-US" sz="2800" b="0" u="sng" dirty="0"/>
          </a:p>
          <a:p>
            <a:r>
              <a:rPr lang="en-US" sz="2800" b="0" dirty="0"/>
              <a:t>•</a:t>
            </a:r>
            <a:r>
              <a:rPr lang="en-US" sz="2800" b="0" u="sng" dirty="0"/>
              <a:t>Ozone </a:t>
            </a:r>
            <a:r>
              <a:rPr lang="en-US" sz="2800" b="0" u="sng" dirty="0" smtClean="0"/>
              <a:t>depletion </a:t>
            </a:r>
            <a:r>
              <a:rPr lang="en-US" sz="2800" b="0" dirty="0" smtClean="0"/>
              <a:t>refers </a:t>
            </a:r>
            <a:r>
              <a:rPr lang="en-US" sz="2800" b="0" dirty="0"/>
              <a:t>to the thinning of the ozone layer, which allows more UV radiation to reach the Earth’s </a:t>
            </a:r>
            <a:r>
              <a:rPr lang="en-US" sz="2800" b="0" dirty="0" smtClean="0"/>
              <a:t>surface</a:t>
            </a:r>
          </a:p>
          <a:p>
            <a:pPr lvl="1"/>
            <a:r>
              <a:rPr lang="en-US" sz="2800" b="0" dirty="0" smtClean="0"/>
              <a:t>Thinning </a:t>
            </a:r>
            <a:r>
              <a:rPr lang="en-US" sz="2800" b="0" dirty="0"/>
              <a:t>ozone layer discovered in the 1980s</a:t>
            </a:r>
          </a:p>
          <a:p>
            <a:pPr lvl="1"/>
            <a:r>
              <a:rPr lang="en-US" sz="2800" b="0" dirty="0"/>
              <a:t>Ozone holes at the south and north poles</a:t>
            </a:r>
          </a:p>
          <a:p>
            <a:endParaRPr lang="en-US" b="0" u="sng" dirty="0"/>
          </a:p>
        </p:txBody>
      </p:sp>
    </p:spTree>
    <p:extLst>
      <p:ext uri="{BB962C8B-B14F-4D97-AF65-F5344CB8AC3E}">
        <p14:creationId xmlns:p14="http://schemas.microsoft.com/office/powerpoint/2010/main" val="123488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9462" y="3674532"/>
            <a:ext cx="7581901" cy="216149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Screen Shot 2013-05-28 at 7.17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17" y="0"/>
            <a:ext cx="65913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1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Ozone </a:t>
            </a:r>
            <a:r>
              <a:rPr lang="en-US" b="0" dirty="0"/>
              <a:t>Depletion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337733"/>
            <a:ext cx="7581901" cy="44982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0" dirty="0"/>
          </a:p>
          <a:p>
            <a:r>
              <a:rPr lang="en-US" sz="3200" b="0" dirty="0"/>
              <a:t>Major Cause: </a:t>
            </a:r>
            <a:r>
              <a:rPr lang="en-US" sz="3200" b="0" u="sng" dirty="0"/>
              <a:t>chlorofluorocarbons</a:t>
            </a:r>
            <a:r>
              <a:rPr lang="en-US" sz="3200" b="0" dirty="0"/>
              <a:t> (CFCs</a:t>
            </a:r>
            <a:r>
              <a:rPr lang="en-US" sz="3200" b="0" dirty="0" smtClean="0"/>
              <a:t>)</a:t>
            </a:r>
          </a:p>
          <a:p>
            <a:pPr lvl="1"/>
            <a:r>
              <a:rPr lang="en-US" sz="3200" b="0" dirty="0" smtClean="0"/>
              <a:t>Chemicals </a:t>
            </a:r>
            <a:r>
              <a:rPr lang="en-US" sz="3200" b="0" dirty="0"/>
              <a:t>invented in the 1920s</a:t>
            </a:r>
          </a:p>
          <a:p>
            <a:pPr lvl="1"/>
            <a:r>
              <a:rPr lang="en-US" sz="3200" b="0" dirty="0"/>
              <a:t>Used in refrigerator and air-conditioner coolant, foam, solvents, aerosol spray cans</a:t>
            </a:r>
          </a:p>
          <a:p>
            <a:pPr lvl="1"/>
            <a:r>
              <a:rPr lang="en-US" sz="3200" b="0" dirty="0"/>
              <a:t>CFCs are very harmful to ozone, especially at cold temperatures (north and south poles)</a:t>
            </a:r>
          </a:p>
          <a:p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9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5012266"/>
            <a:ext cx="7581901" cy="8237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5-28 at 7.19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83" y="404283"/>
            <a:ext cx="55245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4114800"/>
            <a:ext cx="7581901" cy="17212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5-28 at 7.22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67" y="107577"/>
            <a:ext cx="5181394" cy="643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9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0" dirty="0" smtClean="0"/>
              <a:t>Fighting </a:t>
            </a:r>
            <a:r>
              <a:rPr lang="en-US" sz="4800" b="0" dirty="0"/>
              <a:t>Ozone Depletion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049867"/>
            <a:ext cx="3589338" cy="51985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dirty="0"/>
          </a:p>
          <a:p>
            <a:r>
              <a:rPr lang="en-US" sz="3200" b="0" dirty="0"/>
              <a:t>United Nations Environmental Program (UNEP)Working on reducing the use of ozone-depleting chemicals since the </a:t>
            </a:r>
            <a:r>
              <a:rPr lang="en-US" sz="3200" b="0" dirty="0" smtClean="0"/>
              <a:t>1970s</a:t>
            </a:r>
            <a:endParaRPr lang="en-US" sz="3200" b="0" dirty="0"/>
          </a:p>
          <a:p>
            <a:endParaRPr lang="en-US" b="0" u="sng" dirty="0"/>
          </a:p>
          <a:p>
            <a:endParaRPr lang="en-US" dirty="0"/>
          </a:p>
        </p:txBody>
      </p:sp>
      <p:pic>
        <p:nvPicPr>
          <p:cNvPr id="4" name="Picture 3" descr="Screen Shot 2013-05-28 at 7.2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162" y="1439333"/>
            <a:ext cx="4062693" cy="500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9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3572405" cy="3953436"/>
          </a:xfrm>
        </p:spPr>
        <p:txBody>
          <a:bodyPr/>
          <a:lstStyle/>
          <a:p>
            <a:r>
              <a:rPr lang="en-US" b="0" dirty="0"/>
              <a:t>•</a:t>
            </a:r>
            <a:r>
              <a:rPr lang="en-US" b="0" u="sng" dirty="0"/>
              <a:t>Montreal Protocol </a:t>
            </a:r>
            <a:r>
              <a:rPr lang="en-US" b="0" dirty="0"/>
              <a:t>(1987)An agreement between industrialized countries to reduce and eventually phase out the use of CFCs and other ozone-depleting chemicals</a:t>
            </a:r>
          </a:p>
          <a:p>
            <a:endParaRPr lang="en-US" dirty="0"/>
          </a:p>
        </p:txBody>
      </p:sp>
      <p:pic>
        <p:nvPicPr>
          <p:cNvPr id="4" name="Picture 3" descr="Screen Shot 2013-05-28 at 7.28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67" y="440267"/>
            <a:ext cx="4334933" cy="5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0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Fighting </a:t>
            </a:r>
            <a:r>
              <a:rPr lang="en-US" b="0" dirty="0"/>
              <a:t>Ozone Depletion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422400"/>
            <a:ext cx="7581901" cy="4413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0" dirty="0"/>
          </a:p>
          <a:p>
            <a:r>
              <a:rPr lang="en-US" sz="3200" b="0" dirty="0"/>
              <a:t>CFC use has been eliminated in developed countries, but in newly industrialized and developing countries CFC use is still high</a:t>
            </a:r>
          </a:p>
          <a:p>
            <a:r>
              <a:rPr lang="en-US" sz="3200" b="0" dirty="0" smtClean="0"/>
              <a:t>Ozone </a:t>
            </a:r>
            <a:r>
              <a:rPr lang="en-US" sz="3200" b="0" dirty="0"/>
              <a:t>depletion is </a:t>
            </a:r>
            <a:r>
              <a:rPr lang="en-US" sz="3200" b="0" dirty="0" smtClean="0"/>
              <a:t>slowing</a:t>
            </a:r>
          </a:p>
          <a:p>
            <a:pPr lvl="1"/>
            <a:r>
              <a:rPr lang="en-US" sz="3200" b="0" dirty="0" smtClean="0"/>
              <a:t>CFCs </a:t>
            </a:r>
            <a:r>
              <a:rPr lang="en-US" sz="3200" b="0" dirty="0"/>
              <a:t>can remain in the atmosphere for decades</a:t>
            </a:r>
          </a:p>
          <a:p>
            <a:pPr lvl="1"/>
            <a:r>
              <a:rPr lang="en-US" sz="3200" b="0" dirty="0"/>
              <a:t>The ozone layer may not be back to its pre-1980 level for another 50-100 years</a:t>
            </a:r>
          </a:p>
          <a:p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2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36</TotalTime>
  <Words>337</Words>
  <Application>Microsoft Macintosh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Orbit</vt:lpstr>
      <vt:lpstr>   Ozone Depletion</vt:lpstr>
      <vt:lpstr>The Ozone Layer</vt:lpstr>
      <vt:lpstr>PowerPoint Presentation</vt:lpstr>
      <vt:lpstr>Ozone Depletion</vt:lpstr>
      <vt:lpstr>PowerPoint Presentation</vt:lpstr>
      <vt:lpstr>PowerPoint Presentation</vt:lpstr>
      <vt:lpstr>Fighting Ozone Depletion</vt:lpstr>
      <vt:lpstr>PowerPoint Presentation</vt:lpstr>
      <vt:lpstr>Fighting Ozone Depletion</vt:lpstr>
      <vt:lpstr>Consequences of Ozone Depletion</vt:lpstr>
      <vt:lpstr>Consequences of Ozone Depletion</vt:lpstr>
      <vt:lpstr>PowerPoint Presentation</vt:lpstr>
      <vt:lpstr>Consequences of Ozone Depletion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Ozone Depletion</dc:title>
  <dc:creator>Collingwood User</dc:creator>
  <cp:lastModifiedBy>Collingwood User</cp:lastModifiedBy>
  <cp:revision>13</cp:revision>
  <dcterms:created xsi:type="dcterms:W3CDTF">2013-05-29T02:13:59Z</dcterms:created>
  <dcterms:modified xsi:type="dcterms:W3CDTF">2013-05-29T02:50:24Z</dcterms:modified>
</cp:coreProperties>
</file>