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7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2013-05-11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2013-05-11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2013-05-11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2013-05-11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2013-05-11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2013-05-11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2013-05-11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2013-05-11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2013-05-11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2013-05-11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2013-05-11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778F24D-EB19-4AE0-B015-2BEA6D5224F2}" type="datetimeFigureOut">
              <a:rPr lang="en-US" smtClean="0"/>
              <a:t>2013-05-11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/>
              </a:rPr>
              <a:t>Population Challenges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Countpoint</a:t>
            </a:r>
            <a:r>
              <a:rPr lang="en-US" dirty="0" smtClean="0"/>
              <a:t> Chapter 11 </a:t>
            </a:r>
            <a:r>
              <a:rPr lang="en-US" dirty="0">
                <a:effectLst/>
              </a:rPr>
              <a:t>(p. 373-374, 380-383)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410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effectLst/>
              </a:rPr>
              <a:t>Canada’s population is aging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1431"/>
            <a:ext cx="7946030" cy="536252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there </a:t>
            </a:r>
            <a:r>
              <a:rPr lang="en-US" dirty="0"/>
              <a:t>are more old people and fewer young people than before </a:t>
            </a:r>
          </a:p>
          <a:p>
            <a:r>
              <a:rPr lang="en-US" dirty="0" smtClean="0"/>
              <a:t>this </a:t>
            </a:r>
            <a:r>
              <a:rPr lang="en-US" dirty="0"/>
              <a:t>affects Canada’s </a:t>
            </a:r>
            <a:r>
              <a:rPr lang="en-US" b="1" dirty="0"/>
              <a:t>dependency ratio</a:t>
            </a:r>
            <a:r>
              <a:rPr lang="en-US" dirty="0"/>
              <a:t> 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dependency ratio measures the proportion of a country’s population that is dependent on its workforce </a:t>
            </a:r>
          </a:p>
          <a:p>
            <a:pPr lvl="1"/>
            <a:r>
              <a:rPr lang="en-US" dirty="0" smtClean="0"/>
              <a:t>“dependents” </a:t>
            </a:r>
            <a:r>
              <a:rPr lang="en-US" dirty="0"/>
              <a:t>are children (0-15) and seniors (65 and older) 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% of </a:t>
            </a:r>
            <a:r>
              <a:rPr lang="en-US" dirty="0" smtClean="0"/>
              <a:t>dependents </a:t>
            </a:r>
            <a:r>
              <a:rPr lang="en-US" dirty="0"/>
              <a:t>out of a country’s total population is its dependency ratio 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Canada: out of the total population, 18% are children and 14% are seniors, so Canada’s dependency ratio is 32% (18+14=32) </a:t>
            </a:r>
          </a:p>
          <a:p>
            <a:pPr lvl="1"/>
            <a:r>
              <a:rPr lang="en-US" dirty="0" smtClean="0"/>
              <a:t>higher </a:t>
            </a:r>
            <a:r>
              <a:rPr lang="en-US" dirty="0"/>
              <a:t>the dependency ratio, the more financial and social challenges a country faces </a:t>
            </a:r>
          </a:p>
          <a:p>
            <a:pPr lvl="2"/>
            <a:r>
              <a:rPr lang="en-US" dirty="0" smtClean="0"/>
              <a:t>working </a:t>
            </a:r>
            <a:r>
              <a:rPr lang="en-US" dirty="0"/>
              <a:t>people pay taxes, taxes fund social services (such as health care, pensions, child care, education) </a:t>
            </a:r>
          </a:p>
          <a:p>
            <a:pPr lvl="2"/>
            <a:r>
              <a:rPr lang="en-US" dirty="0" smtClean="0"/>
              <a:t>Canada’s </a:t>
            </a:r>
            <a:r>
              <a:rPr lang="en-US" dirty="0"/>
              <a:t>dependency ratio is increasing, so the Canadian government will need more money in the future to support the dependents </a:t>
            </a:r>
          </a:p>
          <a:p>
            <a:pPr lvl="2"/>
            <a:r>
              <a:rPr lang="en-US" dirty="0" smtClean="0"/>
              <a:t>where </a:t>
            </a:r>
            <a:r>
              <a:rPr lang="en-US" dirty="0"/>
              <a:t>will this money come from? </a:t>
            </a:r>
          </a:p>
          <a:p>
            <a:pPr lvl="2"/>
            <a:r>
              <a:rPr lang="en-US" dirty="0" smtClean="0"/>
              <a:t>who </a:t>
            </a:r>
            <a:r>
              <a:rPr lang="en-US" dirty="0"/>
              <a:t>will care for all the </a:t>
            </a:r>
            <a:r>
              <a:rPr lang="en-US" dirty="0" smtClean="0"/>
              <a:t>dependents? </a:t>
            </a:r>
            <a:endParaRPr lang="en-US" dirty="0"/>
          </a:p>
          <a:p>
            <a:pPr lvl="3"/>
            <a:r>
              <a:rPr lang="en-US" dirty="0" smtClean="0"/>
              <a:t>Sandwich </a:t>
            </a:r>
            <a:r>
              <a:rPr lang="en-US" dirty="0"/>
              <a:t>generation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479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Population Distribution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064" y="1144357"/>
            <a:ext cx="7979512" cy="4800600"/>
          </a:xfrm>
        </p:spPr>
        <p:txBody>
          <a:bodyPr/>
          <a:lstStyle/>
          <a:p>
            <a:pPr marL="114300" indent="0">
              <a:buNone/>
            </a:pPr>
            <a:r>
              <a:rPr lang="en-US" dirty="0" smtClean="0"/>
              <a:t>…how </a:t>
            </a:r>
            <a:r>
              <a:rPr lang="en-US" dirty="0"/>
              <a:t>people are spread around </a:t>
            </a:r>
            <a:r>
              <a:rPr lang="en-US" dirty="0" smtClean="0"/>
              <a:t>different </a:t>
            </a:r>
            <a:r>
              <a:rPr lang="en-US" dirty="0"/>
              <a:t>regions of the world </a:t>
            </a:r>
          </a:p>
          <a:p>
            <a:r>
              <a:rPr lang="en-US" dirty="0" smtClean="0"/>
              <a:t>turn </a:t>
            </a:r>
            <a:r>
              <a:rPr lang="en-US" dirty="0"/>
              <a:t>to p. 380 in your textbook </a:t>
            </a:r>
            <a:endParaRPr lang="en-US" dirty="0" smtClean="0"/>
          </a:p>
          <a:p>
            <a:r>
              <a:rPr lang="en-US" dirty="0"/>
              <a:t>some areas are heavily populated, and some are hardly populated </a:t>
            </a:r>
            <a:endParaRPr lang="en-US" dirty="0" smtClean="0"/>
          </a:p>
          <a:p>
            <a:r>
              <a:rPr lang="en-US" dirty="0" smtClean="0">
                <a:latin typeface="Wingdings"/>
              </a:rPr>
              <a:t>§</a:t>
            </a:r>
            <a:r>
              <a:rPr lang="en-US" dirty="0" smtClean="0"/>
              <a:t> </a:t>
            </a:r>
            <a:r>
              <a:rPr lang="en-US" dirty="0"/>
              <a:t>why? </a:t>
            </a:r>
            <a:endParaRPr lang="en-US" dirty="0" smtClean="0"/>
          </a:p>
          <a:p>
            <a:r>
              <a:rPr lang="en-US" dirty="0" smtClean="0"/>
              <a:t>Look at </a:t>
            </a:r>
          </a:p>
          <a:p>
            <a:r>
              <a:rPr lang="en-US" dirty="0" smtClean="0"/>
              <a:t>p. 382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Screen Shot 2013-05-11 at 8.52.10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31" y="2588537"/>
            <a:ext cx="6493068" cy="3858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037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Shot 2013-05-11 at 8.54.48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6986" y="342900"/>
            <a:ext cx="4711700" cy="615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461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China’s One-Child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64870" cy="4800600"/>
          </a:xfrm>
        </p:spPr>
        <p:txBody>
          <a:bodyPr/>
          <a:lstStyle/>
          <a:p>
            <a:r>
              <a:rPr lang="en-US" dirty="0" smtClean="0"/>
              <a:t>China</a:t>
            </a:r>
            <a:r>
              <a:rPr lang="en-US" dirty="0"/>
              <a:t>: 1.3 billion people (20% of the world’s population) </a:t>
            </a:r>
          </a:p>
          <a:p>
            <a:pPr lvl="1"/>
            <a:r>
              <a:rPr lang="en-US" dirty="0" smtClean="0"/>
              <a:t>1980</a:t>
            </a:r>
            <a:r>
              <a:rPr lang="en-US" dirty="0"/>
              <a:t>: government fears country unable to support much more population growth, enacts One-Child Policy </a:t>
            </a:r>
          </a:p>
          <a:p>
            <a:pPr lvl="2"/>
            <a:r>
              <a:rPr lang="en-US" dirty="0" smtClean="0"/>
              <a:t> </a:t>
            </a:r>
            <a:r>
              <a:rPr lang="en-US" dirty="0"/>
              <a:t>families with only one child rewarded </a:t>
            </a:r>
          </a:p>
          <a:p>
            <a:pPr lvl="2"/>
            <a:r>
              <a:rPr lang="en-US" dirty="0" smtClean="0"/>
              <a:t>families </a:t>
            </a:r>
            <a:r>
              <a:rPr lang="en-US" dirty="0"/>
              <a:t>with more than one child fined </a:t>
            </a:r>
          </a:p>
          <a:p>
            <a:pPr lvl="2"/>
            <a:r>
              <a:rPr lang="en-US" dirty="0" smtClean="0"/>
              <a:t>population </a:t>
            </a:r>
            <a:r>
              <a:rPr lang="en-US" dirty="0"/>
              <a:t>growth slowed, but still continues </a:t>
            </a:r>
          </a:p>
          <a:p>
            <a:pPr lvl="2"/>
            <a:r>
              <a:rPr lang="en-US" dirty="0" smtClean="0"/>
              <a:t>huge </a:t>
            </a:r>
            <a:r>
              <a:rPr lang="en-US" dirty="0"/>
              <a:t>effect on culture, family life </a:t>
            </a:r>
          </a:p>
          <a:p>
            <a:pPr lvl="2"/>
            <a:r>
              <a:rPr lang="en-US" dirty="0" smtClean="0"/>
              <a:t>more </a:t>
            </a:r>
            <a:r>
              <a:rPr lang="en-US" dirty="0"/>
              <a:t>boys than girls </a:t>
            </a:r>
          </a:p>
          <a:p>
            <a:r>
              <a:rPr lang="en-US" dirty="0"/>
              <a:t>s</a:t>
            </a:r>
            <a:r>
              <a:rPr lang="en-US" dirty="0" smtClean="0"/>
              <a:t>hould </a:t>
            </a:r>
            <a:r>
              <a:rPr lang="en-US" dirty="0"/>
              <a:t>it have been done?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9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Population Density</a:t>
            </a:r>
            <a:r>
              <a:rPr lang="en-US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9480"/>
            <a:ext cx="7620000" cy="4800600"/>
          </a:xfrm>
        </p:spPr>
        <p:txBody>
          <a:bodyPr/>
          <a:lstStyle/>
          <a:p>
            <a:r>
              <a:rPr lang="en-US" dirty="0"/>
              <a:t>number of people living in a certain area o usually expressed as the number of people per square </a:t>
            </a:r>
            <a:r>
              <a:rPr lang="en-US" dirty="0" err="1"/>
              <a:t>kilometre</a:t>
            </a:r>
            <a:r>
              <a:rPr lang="en-US" dirty="0"/>
              <a:t> </a:t>
            </a:r>
          </a:p>
          <a:p>
            <a:r>
              <a:rPr lang="en-US" dirty="0" smtClean="0"/>
              <a:t>turn </a:t>
            </a:r>
            <a:r>
              <a:rPr lang="en-US" dirty="0"/>
              <a:t>to p. </a:t>
            </a:r>
            <a:r>
              <a:rPr lang="en-US" dirty="0" smtClean="0"/>
              <a:t>381 </a:t>
            </a:r>
          </a:p>
          <a:p>
            <a:endParaRPr lang="en-US" dirty="0"/>
          </a:p>
        </p:txBody>
      </p:sp>
      <p:pic>
        <p:nvPicPr>
          <p:cNvPr id="4" name="Picture 3" descr="Screen Shot 2013-05-11 at 9.28.55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608" y="2330191"/>
            <a:ext cx="6299551" cy="4261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563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86084"/>
            <a:ext cx="7620000" cy="5814716"/>
          </a:xfrm>
        </p:spPr>
        <p:txBody>
          <a:bodyPr>
            <a:normAutofit/>
          </a:bodyPr>
          <a:lstStyle/>
          <a:p>
            <a:r>
              <a:rPr lang="en-US" sz="2800" dirty="0"/>
              <a:t>total population / total area in km2 = population density </a:t>
            </a:r>
            <a:endParaRPr lang="en-US" sz="2800" dirty="0" smtClean="0"/>
          </a:p>
          <a:p>
            <a:pPr marL="114300" indent="0">
              <a:buNone/>
            </a:pPr>
            <a:endParaRPr lang="en-US" sz="2800" dirty="0"/>
          </a:p>
          <a:p>
            <a:r>
              <a:rPr lang="en-US" sz="2800" dirty="0"/>
              <a:t>Canada: 34 million / 9.98 million km2 = 3.4 people per </a:t>
            </a:r>
            <a:r>
              <a:rPr lang="en-US" sz="2800" dirty="0" smtClean="0"/>
              <a:t>km2 =  </a:t>
            </a:r>
            <a:r>
              <a:rPr lang="en-US" sz="2800" dirty="0"/>
              <a:t>very low density 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/>
              <a:t>just an average though, people aren’t spread around evenly 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/>
              <a:t>Bangladesh: 162 million / 144,000 km2 = 1125 people per km2 =</a:t>
            </a:r>
            <a:r>
              <a:rPr lang="en-US" sz="2800" dirty="0" smtClean="0"/>
              <a:t> </a:t>
            </a:r>
            <a:r>
              <a:rPr lang="en-US" sz="2800" dirty="0"/>
              <a:t>very high density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22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Nutritional Density</a:t>
            </a:r>
            <a:r>
              <a:rPr lang="en-US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how much nutrition (measured in calories) can be produced from a certain area </a:t>
            </a:r>
          </a:p>
          <a:p>
            <a:pPr lvl="1"/>
            <a:r>
              <a:rPr lang="en-US" sz="2800" dirty="0" smtClean="0"/>
              <a:t>helps </a:t>
            </a:r>
            <a:r>
              <a:rPr lang="en-US" sz="2800" dirty="0"/>
              <a:t>determine how many people an area can support </a:t>
            </a:r>
          </a:p>
          <a:p>
            <a:pPr lvl="1"/>
            <a:r>
              <a:rPr lang="en-US" sz="2800" dirty="0" smtClean="0"/>
              <a:t> </a:t>
            </a:r>
            <a:r>
              <a:rPr lang="en-US" sz="2800" dirty="0"/>
              <a:t>calories able to be produced / area in km2 = nutritional density </a:t>
            </a:r>
          </a:p>
          <a:p>
            <a:pPr lvl="1"/>
            <a:r>
              <a:rPr lang="en-US" sz="2800" dirty="0" smtClean="0"/>
              <a:t>Canada</a:t>
            </a:r>
            <a:r>
              <a:rPr lang="en-US" sz="2800" dirty="0"/>
              <a:t>: 62 calories per km2 </a:t>
            </a:r>
          </a:p>
          <a:p>
            <a:pPr lvl="1"/>
            <a:r>
              <a:rPr lang="en-US" sz="2800" dirty="0" smtClean="0"/>
              <a:t> </a:t>
            </a:r>
            <a:r>
              <a:rPr lang="en-US" sz="2800" dirty="0"/>
              <a:t>China: 1192 calories per km2 </a:t>
            </a:r>
          </a:p>
          <a:p>
            <a:pPr lvl="1"/>
            <a:r>
              <a:rPr lang="en-US" sz="2800" dirty="0" smtClean="0"/>
              <a:t> </a:t>
            </a:r>
            <a:r>
              <a:rPr lang="en-US" sz="2800" dirty="0"/>
              <a:t>Japan: 2741 calories per km2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39181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Canada’s Population: The Past and the Future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Canada’s birth rate and death rate have been dropping steadily in the past 30 years =population is getting older</a:t>
            </a:r>
            <a:r>
              <a:rPr lang="en-US" dirty="0" smtClean="0"/>
              <a:t>.</a:t>
            </a:r>
            <a:endParaRPr lang="en-US" dirty="0"/>
          </a:p>
          <a:p>
            <a:pPr lvl="0"/>
            <a:r>
              <a:rPr lang="en-US" dirty="0"/>
              <a:t>In 1951, 1 in 13 Canadians was over 65 years of age.  In 2020, 1 in 5 will be over that age</a:t>
            </a:r>
            <a:r>
              <a:rPr lang="en-US" dirty="0" smtClean="0"/>
              <a:t>.</a:t>
            </a:r>
            <a:endParaRPr lang="en-US" dirty="0"/>
          </a:p>
          <a:p>
            <a:pPr lvl="0"/>
            <a:r>
              <a:rPr lang="en-US" dirty="0"/>
              <a:t>Life expectancy in Canada increased from an average of 45 years in 1900 to 65 by 1950 and to 81 by the year 2010. </a:t>
            </a:r>
            <a:endParaRPr lang="en-US" dirty="0" smtClean="0"/>
          </a:p>
          <a:p>
            <a:pPr lvl="0"/>
            <a:r>
              <a:rPr lang="en-US" dirty="0"/>
              <a:t>increasing numbers of elderly people put immense strains on social and medical </a:t>
            </a:r>
            <a:r>
              <a:rPr lang="en-US" dirty="0" smtClean="0"/>
              <a:t>services</a:t>
            </a:r>
            <a:r>
              <a:rPr lang="en-US" dirty="0"/>
              <a:t> </a:t>
            </a:r>
            <a:r>
              <a:rPr lang="en-US" dirty="0" smtClean="0"/>
              <a:t>-- </a:t>
            </a:r>
            <a:r>
              <a:rPr lang="en-US" dirty="0"/>
              <a:t>fewer children to look after aging parents</a:t>
            </a:r>
            <a:r>
              <a:rPr lang="en-US" dirty="0" smtClean="0"/>
              <a:t>.</a:t>
            </a:r>
            <a:endParaRPr lang="en-US" dirty="0"/>
          </a:p>
          <a:p>
            <a:pPr lvl="0"/>
            <a:r>
              <a:rPr lang="en-US" dirty="0"/>
              <a:t>age structure of Canada’s population is one of the main factors the federal government considers when deciding on the number of immigrants Canada should accept each year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/>
              <a:t>2006 Census indicates that 1.1 million of 1.6 million growth in </a:t>
            </a:r>
            <a:r>
              <a:rPr lang="en-US" dirty="0" err="1"/>
              <a:t>Cdn</a:t>
            </a:r>
            <a:r>
              <a:rPr lang="en-US" dirty="0"/>
              <a:t> pop since 2001 due to immigration</a:t>
            </a:r>
          </a:p>
          <a:p>
            <a:pPr lvl="1"/>
            <a:r>
              <a:rPr lang="en-US" smtClean="0"/>
              <a:t>Immigration </a:t>
            </a:r>
            <a:r>
              <a:rPr lang="en-US" dirty="0"/>
              <a:t>numbers have never come near the record level of 402 432 immigrants in 1913, which represented 5.5% of a population of 7.3 million.</a:t>
            </a:r>
          </a:p>
          <a:p>
            <a:pPr lvl="0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212628" y="53724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8004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36</TotalTime>
  <Words>618</Words>
  <Application>Microsoft Macintosh PowerPoint</Application>
  <PresentationFormat>On-screen Show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Adjacency</vt:lpstr>
      <vt:lpstr>Population Challenges </vt:lpstr>
      <vt:lpstr>Canada’s population is aging </vt:lpstr>
      <vt:lpstr>Population Distribution </vt:lpstr>
      <vt:lpstr>PowerPoint Presentation</vt:lpstr>
      <vt:lpstr>China’s One-Child Policy</vt:lpstr>
      <vt:lpstr>Population Density </vt:lpstr>
      <vt:lpstr>PowerPoint Presentation</vt:lpstr>
      <vt:lpstr>Nutritional Density </vt:lpstr>
      <vt:lpstr>Canada’s Population: The Past and the Future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Population Challenges </dc:title>
  <dc:creator>Collingwood User</dc:creator>
  <cp:lastModifiedBy>Collingwood User</cp:lastModifiedBy>
  <cp:revision>7</cp:revision>
  <dcterms:created xsi:type="dcterms:W3CDTF">2013-05-11T15:47:00Z</dcterms:created>
  <dcterms:modified xsi:type="dcterms:W3CDTF">2013-05-11T16:52:34Z</dcterms:modified>
</cp:coreProperties>
</file>