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2013-05-11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2013-05-11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2013-05-11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2013-05-11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2013-05-11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2013-05-11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2013-05-11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2013-05-11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2013-05-11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2013-05-11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2013-05-11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2013-05-11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2013-05-11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2013-05-11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Counterpoints Chapter 11 p. 356-387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8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Two Views on Population Growth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8632" y="2303238"/>
            <a:ext cx="79785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 some experts predict the world’s population could reach as high as 12 billion </a:t>
            </a:r>
          </a:p>
          <a:p>
            <a:r>
              <a:rPr lang="en-US" sz="2400" dirty="0">
                <a:solidFill>
                  <a:schemeClr val="bg1"/>
                </a:solidFill>
                <a:latin typeface="Wingdings"/>
              </a:rPr>
              <a:t>§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carrying capacity</a:t>
            </a:r>
            <a:r>
              <a:rPr lang="en-US" sz="2400" dirty="0">
                <a:solidFill>
                  <a:schemeClr val="bg1"/>
                </a:solidFill>
              </a:rPr>
              <a:t>: the maximum number of people an area can support, based on resources such as food and water </a:t>
            </a:r>
          </a:p>
          <a:p>
            <a:r>
              <a:rPr lang="en-US" sz="2400" dirty="0">
                <a:solidFill>
                  <a:schemeClr val="bg1"/>
                </a:solidFill>
                <a:latin typeface="Wingdings"/>
              </a:rPr>
              <a:t>§</a:t>
            </a:r>
            <a:r>
              <a:rPr lang="en-US" sz="2400" dirty="0">
                <a:solidFill>
                  <a:schemeClr val="bg1"/>
                </a:solidFill>
              </a:rPr>
              <a:t> once the carrying capacity is reached, people will begin to die because of a lack of resources </a:t>
            </a:r>
          </a:p>
          <a:p>
            <a:r>
              <a:rPr lang="en-US" sz="2400" dirty="0">
                <a:solidFill>
                  <a:schemeClr val="bg1"/>
                </a:solidFill>
                <a:latin typeface="Wingdings"/>
              </a:rPr>
              <a:t>§</a:t>
            </a:r>
            <a:r>
              <a:rPr lang="en-US" sz="2400" dirty="0">
                <a:solidFill>
                  <a:schemeClr val="bg1"/>
                </a:solidFill>
              </a:rPr>
              <a:t> is Earth’s carrying capacity fixed, or can it be changed?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458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Malthus’s View of Population Growth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Thomas </a:t>
            </a:r>
            <a:r>
              <a:rPr lang="en-US" dirty="0">
                <a:effectLst/>
              </a:rPr>
              <a:t>Malthus wrote in 1798 that Earth’s carrying capacity is fixed, that it cannot be increased, and that once reached famine and starvation will stop further growth </a:t>
            </a:r>
          </a:p>
          <a:p>
            <a:r>
              <a:rPr lang="en-US" dirty="0" smtClean="0">
                <a:effectLst/>
              </a:rPr>
              <a:t>there’s </a:t>
            </a:r>
            <a:r>
              <a:rPr lang="en-US" dirty="0">
                <a:effectLst/>
              </a:rPr>
              <a:t>only so much food the world can grow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1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424426"/>
            <a:ext cx="7612063" cy="1417638"/>
          </a:xfrm>
        </p:spPr>
        <p:txBody>
          <a:bodyPr/>
          <a:lstStyle/>
          <a:p>
            <a:r>
              <a:rPr lang="en-US" dirty="0" err="1">
                <a:effectLst/>
              </a:rPr>
              <a:t>Boserup’s</a:t>
            </a:r>
            <a:r>
              <a:rPr lang="en-US" dirty="0">
                <a:effectLst/>
              </a:rPr>
              <a:t> View of Population Growth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Esther </a:t>
            </a:r>
            <a:r>
              <a:rPr lang="en-US" dirty="0" err="1">
                <a:effectLst/>
              </a:rPr>
              <a:t>Boserup</a:t>
            </a:r>
            <a:r>
              <a:rPr lang="en-US" dirty="0">
                <a:effectLst/>
              </a:rPr>
              <a:t> argued in 1965 that population growth leads to new innovations in agriculture, which allows more food to be grown </a:t>
            </a:r>
          </a:p>
          <a:p>
            <a:r>
              <a:rPr lang="en-US" dirty="0" smtClean="0">
                <a:effectLst/>
              </a:rPr>
              <a:t>this </a:t>
            </a:r>
            <a:r>
              <a:rPr lang="en-US" dirty="0">
                <a:effectLst/>
              </a:rPr>
              <a:t>allows Earth’s carrying capacity to be increased, although not forever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7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Population Statistics </a:t>
            </a:r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sz="2400" dirty="0" smtClean="0">
                <a:effectLst/>
              </a:rPr>
              <a:t>(</a:t>
            </a:r>
            <a:r>
              <a:rPr lang="en-US" sz="2400" dirty="0">
                <a:effectLst/>
              </a:rPr>
              <a:t>p. 358-364, 378-379)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• Population: number of people in a certain place </a:t>
            </a:r>
          </a:p>
          <a:p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Canada has a population of approx. 33 million  </a:t>
            </a:r>
          </a:p>
          <a:p>
            <a:r>
              <a:rPr lang="en-US" dirty="0" smtClean="0">
                <a:effectLst/>
              </a:rPr>
              <a:t>world’s </a:t>
            </a:r>
            <a:r>
              <a:rPr lang="en-US" dirty="0">
                <a:effectLst/>
              </a:rPr>
              <a:t>population is over 6.5 billion, but was only 2 billion 80 years ago  </a:t>
            </a:r>
          </a:p>
          <a:p>
            <a:r>
              <a:rPr lang="en-US" dirty="0" smtClean="0">
                <a:effectLst/>
              </a:rPr>
              <a:t>why </a:t>
            </a:r>
            <a:r>
              <a:rPr lang="en-US" dirty="0">
                <a:effectLst/>
              </a:rPr>
              <a:t>has the world’s population skyrocketed in the past 200 years compared with the previous 10,000?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5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09304" y="391998"/>
            <a:ext cx="7713413" cy="5861165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 statistical </a:t>
            </a:r>
            <a:r>
              <a:rPr lang="en-US" dirty="0">
                <a:effectLst/>
              </a:rPr>
              <a:t>study of human population is called </a:t>
            </a:r>
            <a:r>
              <a:rPr lang="en-US" b="1" dirty="0">
                <a:effectLst/>
              </a:rPr>
              <a:t>demography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population </a:t>
            </a:r>
            <a:r>
              <a:rPr lang="en-US" dirty="0">
                <a:effectLst/>
              </a:rPr>
              <a:t>data is gathered in a </a:t>
            </a:r>
            <a:r>
              <a:rPr lang="en-US" b="1" dirty="0">
                <a:effectLst/>
              </a:rPr>
              <a:t>census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Canadian </a:t>
            </a:r>
            <a:r>
              <a:rPr lang="en-US" dirty="0">
                <a:effectLst/>
              </a:rPr>
              <a:t>government holds a full census every 10 years, and a partial census every 5 years </a:t>
            </a:r>
          </a:p>
          <a:p>
            <a:r>
              <a:rPr lang="en-US" dirty="0" smtClean="0">
                <a:effectLst/>
              </a:rPr>
              <a:t>demographers </a:t>
            </a:r>
            <a:r>
              <a:rPr lang="en-US" dirty="0">
                <a:effectLst/>
              </a:rPr>
              <a:t>are most interested in population trends, such as the age of a population, whether it is growing or shrinking, and why </a:t>
            </a:r>
          </a:p>
          <a:p>
            <a:r>
              <a:rPr lang="en-US" dirty="0" smtClean="0">
                <a:effectLst/>
              </a:rPr>
              <a:t>population </a:t>
            </a:r>
            <a:r>
              <a:rPr lang="en-US" dirty="0">
                <a:effectLst/>
              </a:rPr>
              <a:t>trends can be used to predict changes in society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8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ffectLst/>
              </a:rPr>
              <a:t>statistics about births, deaths, and people moving in or out of an area are used to analyze changes in a population </a:t>
            </a:r>
          </a:p>
          <a:p>
            <a:r>
              <a:rPr lang="en-US" b="1" dirty="0" smtClean="0">
                <a:effectLst/>
              </a:rPr>
              <a:t>Birth </a:t>
            </a:r>
            <a:r>
              <a:rPr lang="en-US" b="1" dirty="0">
                <a:effectLst/>
              </a:rPr>
              <a:t>Rate</a:t>
            </a:r>
            <a:r>
              <a:rPr lang="en-US" dirty="0">
                <a:effectLst/>
              </a:rPr>
              <a:t>: number of babies born in a year per 1000 people o total live births / total population x 1000 = crude birth rate </a:t>
            </a:r>
          </a:p>
          <a:p>
            <a:r>
              <a:rPr lang="en-US" dirty="0" smtClean="0">
                <a:effectLst/>
              </a:rPr>
              <a:t>Canada</a:t>
            </a:r>
            <a:r>
              <a:rPr lang="en-US" dirty="0">
                <a:effectLst/>
              </a:rPr>
              <a:t>: 10.84 per thousand = 400,000 babies born a year </a:t>
            </a:r>
          </a:p>
          <a:p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India: 22.34 per thousand = 24 million babies born a year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5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4140" y="251230"/>
            <a:ext cx="8073999" cy="5660096"/>
          </a:xfrm>
        </p:spPr>
        <p:txBody>
          <a:bodyPr/>
          <a:lstStyle/>
          <a:p>
            <a:r>
              <a:rPr lang="en-US" b="1" dirty="0" smtClean="0">
                <a:effectLst/>
              </a:rPr>
              <a:t>Fertility </a:t>
            </a:r>
            <a:r>
              <a:rPr lang="en-US" b="1" dirty="0">
                <a:effectLst/>
              </a:rPr>
              <a:t>Rate</a:t>
            </a:r>
            <a:r>
              <a:rPr lang="en-US" dirty="0">
                <a:effectLst/>
              </a:rPr>
              <a:t>: average number kids a woman will have in her life </a:t>
            </a:r>
          </a:p>
          <a:p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in theory, a total fertility rate of 2 would mean that each pair of parents replaces itself, but not all kids make it to adulthood or decide to have children of their own </a:t>
            </a:r>
            <a:r>
              <a:rPr lang="en-US" dirty="0">
                <a:effectLst/>
                <a:latin typeface="Wingdings"/>
              </a:rPr>
              <a:t>§</a:t>
            </a:r>
            <a:r>
              <a:rPr lang="en-US" dirty="0">
                <a:effectLst/>
              </a:rPr>
              <a:t> Canada: it takes a total fertility rate of 2.1 to 2.2 to replace each generation (</a:t>
            </a:r>
            <a:r>
              <a:rPr lang="en-US" b="1" dirty="0">
                <a:effectLst/>
              </a:rPr>
              <a:t>replacement rate)</a:t>
            </a:r>
            <a:r>
              <a:rPr lang="en-US" dirty="0">
                <a:effectLst/>
              </a:rPr>
              <a:t> </a:t>
            </a:r>
            <a:endParaRPr lang="en-US" dirty="0" smtClean="0">
              <a:effectLst/>
            </a:endParaRPr>
          </a:p>
          <a:p>
            <a:r>
              <a:rPr lang="en-US" b="1" dirty="0" smtClean="0">
                <a:effectLst/>
              </a:rPr>
              <a:t>Death </a:t>
            </a:r>
            <a:r>
              <a:rPr lang="en-US" b="1" dirty="0">
                <a:effectLst/>
              </a:rPr>
              <a:t>Rate</a:t>
            </a:r>
            <a:r>
              <a:rPr lang="en-US" dirty="0">
                <a:effectLst/>
              </a:rPr>
              <a:t>: number of deaths in a year per 1000 people o total deaths / total population x 1000 = crude death rate </a:t>
            </a:r>
          </a:p>
          <a:p>
            <a:r>
              <a:rPr lang="en-US" dirty="0" smtClean="0">
                <a:effectLst/>
              </a:rPr>
              <a:t>Canada</a:t>
            </a:r>
            <a:r>
              <a:rPr lang="en-US" dirty="0">
                <a:effectLst/>
              </a:rPr>
              <a:t>: 7.73 per thousand = 280,00 deaths a year </a:t>
            </a:r>
          </a:p>
          <a:p>
            <a:r>
              <a:rPr lang="en-US" dirty="0" smtClean="0">
                <a:effectLst/>
              </a:rPr>
              <a:t>Sierra </a:t>
            </a:r>
            <a:r>
              <a:rPr lang="en-US" dirty="0">
                <a:effectLst/>
              </a:rPr>
              <a:t>Leone: 22.1 per thousand </a:t>
            </a: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7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2272" y="454717"/>
            <a:ext cx="7917222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• </a:t>
            </a:r>
            <a:r>
              <a:rPr lang="en-US" sz="2400" b="1" dirty="0">
                <a:solidFill>
                  <a:schemeClr val="bg1"/>
                </a:solidFill>
              </a:rPr>
              <a:t>Infant Mortality Rate</a:t>
            </a:r>
            <a:r>
              <a:rPr lang="en-US" sz="2400" dirty="0">
                <a:solidFill>
                  <a:schemeClr val="bg1"/>
                </a:solidFill>
              </a:rPr>
              <a:t>: number of infants who die before they are one year old, per 1000 </a:t>
            </a:r>
          </a:p>
          <a:p>
            <a:r>
              <a:rPr lang="en-US" sz="2400" dirty="0">
                <a:solidFill>
                  <a:schemeClr val="bg1"/>
                </a:solidFill>
              </a:rPr>
              <a:t>o can show how healthy a country is, level of living conditions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o worldwide rate has decreased over the years, but there is still a huge difference between countries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o Canada: 4.82 per thousand </a:t>
            </a:r>
          </a:p>
          <a:p>
            <a:r>
              <a:rPr lang="en-US" sz="2400" dirty="0">
                <a:solidFill>
                  <a:schemeClr val="bg1"/>
                </a:solidFill>
              </a:rPr>
              <a:t>o Angola: 192.5 per thousand </a:t>
            </a:r>
          </a:p>
          <a:p>
            <a:r>
              <a:rPr lang="en-US" sz="2400" dirty="0">
                <a:solidFill>
                  <a:schemeClr val="bg1"/>
                </a:solidFill>
              </a:rPr>
              <a:t> </a:t>
            </a:r>
          </a:p>
          <a:p>
            <a:r>
              <a:rPr lang="en-US" sz="2400" dirty="0">
                <a:solidFill>
                  <a:schemeClr val="bg1"/>
                </a:solidFill>
              </a:rPr>
              <a:t>• </a:t>
            </a:r>
            <a:r>
              <a:rPr lang="en-US" sz="2400" b="1" dirty="0">
                <a:solidFill>
                  <a:schemeClr val="bg1"/>
                </a:solidFill>
              </a:rPr>
              <a:t>Rate of Natural Increase</a:t>
            </a:r>
            <a:r>
              <a:rPr lang="en-US" sz="2400" dirty="0">
                <a:solidFill>
                  <a:schemeClr val="bg1"/>
                </a:solidFill>
              </a:rPr>
              <a:t>: shows how fast a population is growing or shrinking, without people moving in and out of an area o crude birth rate - crude death rate = rate of natural increase </a:t>
            </a:r>
          </a:p>
          <a:p>
            <a:r>
              <a:rPr lang="en-US" sz="2400" dirty="0">
                <a:solidFill>
                  <a:schemeClr val="bg1"/>
                </a:solidFill>
              </a:rPr>
              <a:t>o Canada: 10.84/1000 - 7.73/1000 = 3.11/1000 = 0.3% a year </a:t>
            </a:r>
          </a:p>
        </p:txBody>
      </p:sp>
    </p:spTree>
    <p:extLst>
      <p:ext uri="{BB962C8B-B14F-4D97-AF65-F5344CB8AC3E}">
        <p14:creationId xmlns:p14="http://schemas.microsoft.com/office/powerpoint/2010/main" val="244837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4653" y="298271"/>
            <a:ext cx="8450263" cy="6255931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• </a:t>
            </a:r>
            <a:r>
              <a:rPr lang="en-US" b="1" dirty="0">
                <a:effectLst/>
              </a:rPr>
              <a:t>Net Migration Rate</a:t>
            </a:r>
            <a:r>
              <a:rPr lang="en-US" dirty="0">
                <a:effectLst/>
              </a:rPr>
              <a:t>: shows how many people are leaving or entering a country o uses a country’s </a:t>
            </a:r>
            <a:r>
              <a:rPr lang="en-US" b="1" dirty="0">
                <a:effectLst/>
              </a:rPr>
              <a:t>immigration rate</a:t>
            </a:r>
            <a:r>
              <a:rPr lang="en-US" dirty="0">
                <a:effectLst/>
              </a:rPr>
              <a:t> (how many people per 1000 enter the country in a year) and </a:t>
            </a:r>
            <a:r>
              <a:rPr lang="en-US" b="1" dirty="0">
                <a:effectLst/>
              </a:rPr>
              <a:t>emigration rate</a:t>
            </a:r>
            <a:r>
              <a:rPr lang="en-US" dirty="0">
                <a:effectLst/>
              </a:rPr>
              <a:t> (how many people per 1000 leave the country in a year) </a:t>
            </a:r>
          </a:p>
          <a:p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(immigration rate - emigration rate) / 1000 = net migration rate </a:t>
            </a:r>
          </a:p>
          <a:p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if the net migration rate is positive more people are entering than leaving </a:t>
            </a:r>
          </a:p>
          <a:p>
            <a:r>
              <a:rPr lang="en-US" dirty="0" smtClean="0">
                <a:effectLst/>
              </a:rPr>
              <a:t>Canada</a:t>
            </a:r>
            <a:r>
              <a:rPr lang="en-US" dirty="0">
                <a:effectLst/>
              </a:rPr>
              <a:t>: +5.9 per thousand </a:t>
            </a:r>
          </a:p>
          <a:p>
            <a:r>
              <a:rPr lang="en-US" dirty="0" smtClean="0">
                <a:effectLst/>
              </a:rPr>
              <a:t>India</a:t>
            </a:r>
            <a:r>
              <a:rPr lang="en-US" dirty="0">
                <a:effectLst/>
              </a:rPr>
              <a:t>: -0.7 per thousand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06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429" y="408030"/>
            <a:ext cx="8011289" cy="600505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effectLst/>
              </a:rPr>
              <a:t>Population </a:t>
            </a:r>
            <a:r>
              <a:rPr lang="en-US" b="1" dirty="0">
                <a:effectLst/>
              </a:rPr>
              <a:t>Growth Rate</a:t>
            </a:r>
            <a:r>
              <a:rPr lang="en-US" dirty="0">
                <a:effectLst/>
              </a:rPr>
              <a:t>: shows how fast a country is growing or shrinking </a:t>
            </a:r>
          </a:p>
          <a:p>
            <a:r>
              <a:rPr lang="en-US" dirty="0" smtClean="0">
                <a:effectLst/>
              </a:rPr>
              <a:t>rate </a:t>
            </a:r>
            <a:r>
              <a:rPr lang="en-US" dirty="0">
                <a:effectLst/>
              </a:rPr>
              <a:t>of natural increase + net migration rate = population growth rate </a:t>
            </a:r>
          </a:p>
          <a:p>
            <a:r>
              <a:rPr lang="en-US" dirty="0" smtClean="0">
                <a:effectLst/>
              </a:rPr>
              <a:t>Canada</a:t>
            </a:r>
            <a:r>
              <a:rPr lang="en-US" dirty="0">
                <a:effectLst/>
              </a:rPr>
              <a:t>: 3.11/1000 + 5.9/1000 = 9.01/1000 = 0.9% </a:t>
            </a:r>
          </a:p>
          <a:p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Immigration contributes the most to Canada’s population growth </a:t>
            </a:r>
          </a:p>
          <a:p>
            <a:r>
              <a:rPr lang="en-US" dirty="0" smtClean="0">
                <a:effectLst/>
              </a:rPr>
              <a:t> </a:t>
            </a:r>
            <a:r>
              <a:rPr lang="en-US" b="1" dirty="0">
                <a:effectLst/>
              </a:rPr>
              <a:t>Doubling Time</a:t>
            </a:r>
            <a:r>
              <a:rPr lang="en-US" dirty="0">
                <a:effectLst/>
              </a:rPr>
              <a:t>: at the present rate of growth, how many years it would take a country’s population to double </a:t>
            </a:r>
          </a:p>
          <a:p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70 / population growth rate = doubling time </a:t>
            </a:r>
          </a:p>
          <a:p>
            <a:r>
              <a:rPr lang="en-US" dirty="0" smtClean="0">
                <a:effectLst/>
              </a:rPr>
              <a:t>Canada</a:t>
            </a:r>
            <a:r>
              <a:rPr lang="en-US" dirty="0">
                <a:effectLst/>
              </a:rPr>
              <a:t>: 70 / 0.9 = 77.7 years </a:t>
            </a:r>
          </a:p>
          <a:p>
            <a:r>
              <a:rPr lang="en-US" dirty="0" smtClean="0">
                <a:effectLst/>
              </a:rPr>
              <a:t>Liberia</a:t>
            </a:r>
            <a:r>
              <a:rPr lang="en-US" dirty="0">
                <a:effectLst/>
              </a:rPr>
              <a:t>: 70 / 4.5 = 15.6 years </a:t>
            </a:r>
          </a:p>
          <a:p>
            <a:r>
              <a:rPr lang="en-US" b="1" dirty="0" smtClean="0">
                <a:effectLst/>
              </a:rPr>
              <a:t>Rule </a:t>
            </a:r>
            <a:r>
              <a:rPr lang="en-US" b="1" dirty="0">
                <a:effectLst/>
              </a:rPr>
              <a:t>of 70</a:t>
            </a:r>
            <a:r>
              <a:rPr lang="en-US" dirty="0">
                <a:effectLst/>
              </a:rPr>
              <a:t>: a country with a growth rate of 1% will double in 70 years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6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13" y="-297918"/>
            <a:ext cx="5237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2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13</TotalTime>
  <Words>738</Words>
  <Application>Microsoft Macintosh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Habitat</vt:lpstr>
      <vt:lpstr>Population</vt:lpstr>
      <vt:lpstr>Population Statistics  (p. 358-364, 378-379) </vt:lpstr>
      <vt:lpstr>PowerPoint Presentation</vt:lpstr>
      <vt:lpstr>Analyzing Populations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Views on Population Growth </vt:lpstr>
      <vt:lpstr>Malthus’s View of Population Growth </vt:lpstr>
      <vt:lpstr>Boserup’s View of Population Growth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</dc:title>
  <dc:creator>Collingwood User</dc:creator>
  <cp:lastModifiedBy>Collingwood User</cp:lastModifiedBy>
  <cp:revision>3</cp:revision>
  <dcterms:created xsi:type="dcterms:W3CDTF">2013-05-11T15:11:19Z</dcterms:created>
  <dcterms:modified xsi:type="dcterms:W3CDTF">2013-05-11T15:24:42Z</dcterms:modified>
</cp:coreProperties>
</file>