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37E13A-E0B1-A948-A521-DD2AFED1CB65}" type="datetimeFigureOut">
              <a:rPr lang="en-US" smtClean="0"/>
              <a:t>2013-05-15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2995E9-C1AC-AF45-822E-96C6B89D06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video/2010/06/13/world/africa/1247468038532/somalia-s-child-soldier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cbc.ca/player/News/Canada/ID/217231196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ebt.ca/debt-cloc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Counterpoint</a:t>
            </a:r>
            <a:endParaRPr lang="en-US" dirty="0"/>
          </a:p>
          <a:p>
            <a:r>
              <a:rPr lang="en-US" dirty="0"/>
              <a:t> Ch. 12 (p. 394-399, 409-412)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0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4165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Environmental Degradation</a:t>
            </a:r>
          </a:p>
          <a:p>
            <a:r>
              <a:rPr lang="en-US" dirty="0" smtClean="0"/>
              <a:t>Example</a:t>
            </a:r>
            <a:r>
              <a:rPr lang="en-US" dirty="0"/>
              <a:t>: Uzbekistan</a:t>
            </a:r>
          </a:p>
          <a:p>
            <a:r>
              <a:rPr lang="en-US" dirty="0"/>
              <a:t>1950s: as part of USSR, exploited by Soviet Union for its farmland</a:t>
            </a:r>
          </a:p>
          <a:p>
            <a:r>
              <a:rPr lang="en-US" dirty="0"/>
              <a:t>Farmland destroyed by harmful chemicals and fertilizers, over-farming</a:t>
            </a:r>
          </a:p>
          <a:p>
            <a:r>
              <a:rPr lang="en-US" dirty="0"/>
              <a:t>Chemicals pollute lakes and rivers</a:t>
            </a:r>
          </a:p>
          <a:p>
            <a:r>
              <a:rPr lang="en-US" dirty="0"/>
              <a:t>Land no longer fertile, little clean drinking water, high cancer rates</a:t>
            </a:r>
          </a:p>
          <a:p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Causes of Poverty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86" y="491068"/>
            <a:ext cx="4413680" cy="290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3970866"/>
            <a:ext cx="4229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44603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Lack </a:t>
            </a:r>
            <a:r>
              <a:rPr lang="en-US" b="1" u="sng" dirty="0"/>
              <a:t>of </a:t>
            </a:r>
            <a:r>
              <a:rPr lang="en-US" b="1" u="sng" dirty="0" smtClean="0"/>
              <a:t>Infrastructure</a:t>
            </a:r>
          </a:p>
          <a:p>
            <a:r>
              <a:rPr lang="en-US" dirty="0" smtClean="0"/>
              <a:t>Example</a:t>
            </a:r>
            <a:r>
              <a:rPr lang="en-US" dirty="0"/>
              <a:t>: Mexico City</a:t>
            </a:r>
          </a:p>
          <a:p>
            <a:r>
              <a:rPr lang="en-US" dirty="0"/>
              <a:t>Infrastructure = communication and transportation systems (</a:t>
            </a:r>
            <a:r>
              <a:rPr lang="en-US" dirty="0" err="1"/>
              <a:t>ie</a:t>
            </a:r>
            <a:r>
              <a:rPr lang="en-US" dirty="0"/>
              <a:t>. roads, power grid, sanitation and water systems, schools, hospitals, telephone lines, etc.)</a:t>
            </a:r>
          </a:p>
          <a:p>
            <a:r>
              <a:rPr lang="en-US" dirty="0"/>
              <a:t>Mexico City: 22 million people, poor infrastructure, sprawling shantytowns, poor unable to improve living conditions, much poverty</a:t>
            </a:r>
          </a:p>
          <a:p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Causes of Poverty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7874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804" y="3575050"/>
            <a:ext cx="3384996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518666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Unemployment</a:t>
            </a:r>
          </a:p>
          <a:p>
            <a:r>
              <a:rPr lang="en-US" dirty="0" smtClean="0"/>
              <a:t>Example</a:t>
            </a:r>
            <a:r>
              <a:rPr lang="en-US" dirty="0"/>
              <a:t>: Kiribati</a:t>
            </a:r>
          </a:p>
          <a:p>
            <a:r>
              <a:rPr lang="en-US" dirty="0"/>
              <a:t>As a British colony, main export was phosphate until it ran out</a:t>
            </a:r>
          </a:p>
          <a:p>
            <a:r>
              <a:rPr lang="en-US" dirty="0"/>
              <a:t>Now independent, main industry gone, much unemployment (70% unemployment rate)</a:t>
            </a:r>
          </a:p>
          <a:p>
            <a:r>
              <a:rPr lang="en-US" dirty="0"/>
              <a:t>People unable to earn money, live in poverty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Causes of Poverty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67" y="298450"/>
            <a:ext cx="3042933" cy="224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170767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Position of Women</a:t>
            </a:r>
            <a:endParaRPr lang="en-US" dirty="0"/>
          </a:p>
          <a:p>
            <a:pPr lvl="1"/>
            <a:r>
              <a:rPr lang="en-US" dirty="0"/>
              <a:t>Many developing countries have male-dominated societies where females and children have lower status than men.</a:t>
            </a:r>
            <a:endParaRPr lang="en-US" sz="2200" dirty="0"/>
          </a:p>
          <a:p>
            <a:pPr lvl="1"/>
            <a:r>
              <a:rPr lang="en-US" dirty="0"/>
              <a:t>May have no legal rights or may be treated as property.</a:t>
            </a:r>
            <a:endParaRPr lang="en-US" sz="2200" dirty="0"/>
          </a:p>
          <a:p>
            <a:pPr lvl="1"/>
            <a:r>
              <a:rPr lang="en-US" dirty="0"/>
              <a:t>Women may be killed to satisfy a family’s </a:t>
            </a:r>
            <a:r>
              <a:rPr lang="en-US" dirty="0" err="1"/>
              <a:t>honour</a:t>
            </a:r>
            <a:r>
              <a:rPr lang="en-US" dirty="0"/>
              <a:t>.</a:t>
            </a:r>
            <a:endParaRPr lang="en-US" sz="2200" dirty="0"/>
          </a:p>
          <a:p>
            <a:pPr lvl="1"/>
            <a:r>
              <a:rPr lang="en-US" dirty="0"/>
              <a:t>In some tribal societies, women and children may eat whatever is left after the men have finished, which can lead to malnutrition.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532"/>
            <a:ext cx="8229600" cy="99906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effectLst/>
              </a:rPr>
              <a:t>THE VULNERABLE ONES: WOMEN AND CHILDREN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7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woman </a:t>
            </a:r>
            <a:r>
              <a:rPr lang="en-US" dirty="0"/>
              <a:t>in a developing </a:t>
            </a:r>
            <a:r>
              <a:rPr lang="en-US" dirty="0" smtClean="0"/>
              <a:t>country </a:t>
            </a:r>
          </a:p>
          <a:p>
            <a:pPr lvl="2"/>
            <a:r>
              <a:rPr lang="en-US" dirty="0" smtClean="0"/>
              <a:t>works </a:t>
            </a:r>
            <a:r>
              <a:rPr lang="en-US" dirty="0"/>
              <a:t>for over </a:t>
            </a:r>
            <a:r>
              <a:rPr lang="en-US" dirty="0" smtClean="0"/>
              <a:t>12hr/day </a:t>
            </a:r>
            <a:r>
              <a:rPr lang="en-US" dirty="0"/>
              <a:t>to </a:t>
            </a:r>
            <a:r>
              <a:rPr lang="en-US" dirty="0" smtClean="0"/>
              <a:t>ensure </a:t>
            </a:r>
            <a:r>
              <a:rPr lang="en-US" dirty="0"/>
              <a:t>survival of her </a:t>
            </a:r>
            <a:r>
              <a:rPr lang="en-US" dirty="0" smtClean="0"/>
              <a:t>family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rate of literacy is lower among women than among men</a:t>
            </a:r>
            <a:r>
              <a:rPr lang="en-US" dirty="0" smtClean="0"/>
              <a:t>.</a:t>
            </a:r>
            <a:endParaRPr lang="en-US" sz="2100" dirty="0"/>
          </a:p>
          <a:p>
            <a:pPr lvl="2"/>
            <a:r>
              <a:rPr lang="en-US" dirty="0"/>
              <a:t>Only 1/3 of girls in rural India go to school compared to more than ½ of boys.  When a woman is married she is reborn into her husband’s </a:t>
            </a:r>
            <a:r>
              <a:rPr lang="en-US" dirty="0" smtClean="0"/>
              <a:t>family (incentive </a:t>
            </a:r>
            <a:r>
              <a:rPr lang="en-US" dirty="0"/>
              <a:t>for her to </a:t>
            </a:r>
            <a:r>
              <a:rPr lang="en-US" dirty="0" smtClean="0"/>
              <a:t>marry young</a:t>
            </a:r>
            <a:r>
              <a:rPr lang="en-US" dirty="0"/>
              <a:t>)</a:t>
            </a:r>
            <a:endParaRPr lang="en-US" sz="2100" dirty="0"/>
          </a:p>
          <a:p>
            <a:pPr lvl="1"/>
            <a:r>
              <a:rPr lang="en-US" dirty="0"/>
              <a:t>Demographers agree that economic development and the fertility rate of countries are connected</a:t>
            </a:r>
            <a:r>
              <a:rPr lang="en-US" dirty="0" smtClean="0"/>
              <a:t>.</a:t>
            </a:r>
            <a:endParaRPr lang="en-US" sz="2400" dirty="0"/>
          </a:p>
          <a:p>
            <a:pPr lvl="1"/>
            <a:r>
              <a:rPr lang="en-US" dirty="0"/>
              <a:t>Study after study shows that better educated women have fewer children.  </a:t>
            </a:r>
            <a:endParaRPr lang="en-US" dirty="0" smtClean="0"/>
          </a:p>
          <a:p>
            <a:pPr lvl="2"/>
            <a:r>
              <a:rPr lang="en-US" dirty="0" smtClean="0"/>
              <a:t>They </a:t>
            </a:r>
            <a:r>
              <a:rPr lang="en-US" dirty="0"/>
              <a:t>tend to marry later and have children later</a:t>
            </a:r>
            <a:r>
              <a:rPr lang="en-US" dirty="0" smtClean="0"/>
              <a:t>.</a:t>
            </a:r>
          </a:p>
          <a:p>
            <a:pPr lvl="2"/>
            <a:r>
              <a:rPr lang="en-US" sz="1800" dirty="0"/>
              <a:t>Educated women know more about the importance of immunization, clean water, and good nutrition.</a:t>
            </a:r>
          </a:p>
          <a:p>
            <a:pPr lvl="2"/>
            <a:endParaRPr lang="en-US" sz="17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9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Children in some developing nations have few educational opportunities and are often exploited as child </a:t>
            </a:r>
            <a:r>
              <a:rPr lang="en-US" dirty="0" err="1"/>
              <a:t>labour</a:t>
            </a:r>
            <a:r>
              <a:rPr lang="en-US" dirty="0"/>
              <a:t> or trapped in the sex trade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Africa is the continent where children face the greatest </a:t>
            </a:r>
            <a:r>
              <a:rPr lang="en-US" dirty="0" smtClean="0"/>
              <a:t>risks</a:t>
            </a:r>
          </a:p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Children in Crisis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8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(U5MR) – principal measure of human development used by UNICEF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2008 UNICEF report—average 26 000 children under 5 die every day</a:t>
            </a:r>
          </a:p>
          <a:p>
            <a:pPr lvl="1"/>
            <a:r>
              <a:rPr lang="en-US" dirty="0"/>
              <a:t>More than ½ of the under-5 deaths in developing countries are due to malnutrition.</a:t>
            </a:r>
          </a:p>
          <a:p>
            <a:pPr lvl="1"/>
            <a:r>
              <a:rPr lang="en-US" dirty="0"/>
              <a:t>3 million children die each year of diseases such as gastroenteritis that are related to poor sanitation and lack of hygiene and clean water.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effectLst/>
              </a:rPr>
              <a:t>Under-Five Mortality Rate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5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Approximately 540 million children in the world live in dangerous and unstable situations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Civil wars, land mines, ethnic cleansing, and other dangers affect children and their mothers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at least 300 000 children and young adults under the age of 18 who were actively engaged in 36 armed conflicts around the world, many of them in Africa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In wars in Sudan and </a:t>
            </a:r>
            <a:r>
              <a:rPr lang="en-US" dirty="0">
                <a:hlinkClick r:id="rId2"/>
              </a:rPr>
              <a:t>Somalia</a:t>
            </a:r>
            <a:r>
              <a:rPr lang="en-US" dirty="0"/>
              <a:t>, 11- and 12-year-olds have been involved in battle.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effectLst/>
              </a:rPr>
              <a:t>Children at War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8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Abandoned children in cities live by their wits, begging, stealing, or selling sex.</a:t>
            </a:r>
          </a:p>
          <a:p>
            <a:pPr lvl="0"/>
            <a:r>
              <a:rPr lang="en-US" dirty="0"/>
              <a:t>There are no </a:t>
            </a:r>
            <a:r>
              <a:rPr lang="en-US" dirty="0" err="1"/>
              <a:t>labour</a:t>
            </a:r>
            <a:r>
              <a:rPr lang="en-US" dirty="0"/>
              <a:t> laws that regulate safety conditions or the hours that children 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70% of child </a:t>
            </a:r>
            <a:r>
              <a:rPr lang="en-US" dirty="0" err="1" smtClean="0"/>
              <a:t>labour</a:t>
            </a:r>
            <a:r>
              <a:rPr lang="en-US" dirty="0" smtClean="0"/>
              <a:t> in agriculture</a:t>
            </a:r>
            <a:endParaRPr lang="en-US" dirty="0"/>
          </a:p>
          <a:p>
            <a:r>
              <a:rPr lang="en-US" dirty="0" smtClean="0"/>
              <a:t>Bonded </a:t>
            </a:r>
            <a:r>
              <a:rPr lang="en-US" dirty="0" err="1" smtClean="0"/>
              <a:t>labour</a:t>
            </a:r>
            <a:r>
              <a:rPr lang="en-US" dirty="0" smtClean="0"/>
              <a:t>-work to payoff family debt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5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65" y="863600"/>
            <a:ext cx="5063067" cy="5232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1996 report of the Royal Commission on Aboriginal Peoples</a:t>
            </a:r>
          </a:p>
          <a:p>
            <a:pPr lvl="1"/>
            <a:r>
              <a:rPr lang="en-US" dirty="0"/>
              <a:t>Poor sanitation and water quality, substandard housing and health care are linked to high levels of infant mortality, infectious diseases, and safety concerns.</a:t>
            </a:r>
          </a:p>
          <a:p>
            <a:pPr lvl="1"/>
            <a:r>
              <a:rPr lang="en-US" dirty="0"/>
              <a:t>Warns of a rapidly growing population straining the resources of Aboriginal communities.</a:t>
            </a:r>
          </a:p>
          <a:p>
            <a:pPr lvl="1"/>
            <a:r>
              <a:rPr lang="en-US" dirty="0"/>
              <a:t>Points out that reserves are too small even to support existing numbers.</a:t>
            </a:r>
          </a:p>
          <a:p>
            <a:pPr lvl="1"/>
            <a:r>
              <a:rPr lang="en-US" dirty="0"/>
              <a:t>Most Aboriginal peoples in Canada have neither effective control over their existing lands nor sufficient access to lands and resources outside their reserves and communities.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Poverty on Aboriginal Reserves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Picture 3" descr="Screen Shot 2013-05-15 at 9.2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1371600"/>
            <a:ext cx="3581401" cy="2015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4097867"/>
            <a:ext cx="286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CBC looks at the </a:t>
            </a:r>
            <a:r>
              <a:rPr lang="en-US" dirty="0" smtClean="0">
                <a:hlinkClick r:id="rId3"/>
              </a:rPr>
              <a:t>Housing Issues on Reserves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7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Definition: not being able to afford the basic necessities of life, such as food, clothing, and shelter</a:t>
            </a:r>
          </a:p>
          <a:p>
            <a:r>
              <a:rPr lang="en-US" sz="2800" dirty="0"/>
              <a:t>•Approx. 8 million people a year die from preventable poverty-related conditions, such as malnutrition/starvation or disease</a:t>
            </a:r>
          </a:p>
          <a:p>
            <a:r>
              <a:rPr lang="en-US" sz="2800" dirty="0"/>
              <a:t>•The world’s poorest 3 billion people have less money combined than the richest 50 people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7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6133"/>
            <a:ext cx="8229600" cy="48598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Many poverty stricken countries also have severe health problems</a:t>
            </a:r>
          </a:p>
          <a:p>
            <a:r>
              <a:rPr lang="en-US" dirty="0"/>
              <a:t>•Clean </a:t>
            </a:r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clean drinking water leads to disease</a:t>
            </a:r>
          </a:p>
          <a:p>
            <a:pPr lvl="1"/>
            <a:r>
              <a:rPr lang="en-US" dirty="0"/>
              <a:t>1.2 billion people lack access to clean water</a:t>
            </a:r>
          </a:p>
          <a:p>
            <a:pPr lvl="1"/>
            <a:r>
              <a:rPr lang="en-US" dirty="0"/>
              <a:t>2 billion people lack proper sanitation</a:t>
            </a:r>
          </a:p>
          <a:p>
            <a:pPr lvl="1"/>
            <a:r>
              <a:rPr lang="en-US" dirty="0"/>
              <a:t>Over 5 million people die every year from diseases spread by dirty water</a:t>
            </a:r>
          </a:p>
          <a:p>
            <a:pPr lvl="1"/>
            <a:r>
              <a:rPr lang="en-US" dirty="0"/>
              <a:t>Children are especially vulnerable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Health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3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HIV</a:t>
            </a:r>
            <a:r>
              <a:rPr lang="en-US" sz="2800" dirty="0"/>
              <a:t>/</a:t>
            </a:r>
            <a:r>
              <a:rPr lang="en-US" sz="2800" dirty="0" smtClean="0"/>
              <a:t>AIDS</a:t>
            </a:r>
          </a:p>
          <a:p>
            <a:r>
              <a:rPr lang="en-US" sz="2400" dirty="0" smtClean="0"/>
              <a:t>Because </a:t>
            </a:r>
            <a:r>
              <a:rPr lang="en-US" sz="2400" dirty="0"/>
              <a:t>of burden of debt in Africa, many nations have little money to spend on health care</a:t>
            </a:r>
          </a:p>
          <a:p>
            <a:pPr lvl="1"/>
            <a:r>
              <a:rPr lang="en-US" dirty="0"/>
              <a:t>Doctors go to more prosperous </a:t>
            </a:r>
            <a:r>
              <a:rPr lang="en-US" dirty="0" smtClean="0"/>
              <a:t>countries</a:t>
            </a:r>
          </a:p>
          <a:p>
            <a:pPr lvl="2"/>
            <a:r>
              <a:rPr lang="en-US" dirty="0"/>
              <a:t>Canada</a:t>
            </a:r>
            <a:r>
              <a:rPr lang="en-US" dirty="0"/>
              <a:t>: 1 doctor for every 400 people</a:t>
            </a:r>
          </a:p>
          <a:p>
            <a:pPr lvl="2"/>
            <a:r>
              <a:rPr lang="en-US" dirty="0"/>
              <a:t>Zimbabwe: 1 doctor for every 17,000 </a:t>
            </a:r>
            <a:r>
              <a:rPr lang="en-US" dirty="0" smtClean="0"/>
              <a:t>people</a:t>
            </a:r>
            <a:endParaRPr lang="en-US" dirty="0"/>
          </a:p>
          <a:p>
            <a:pPr lvl="1"/>
            <a:r>
              <a:rPr lang="en-US" dirty="0"/>
              <a:t>Sub-Saharan Africa: 7% of adults have HIV/</a:t>
            </a:r>
            <a:r>
              <a:rPr lang="en-US" dirty="0" smtClean="0"/>
              <a:t>AIDS</a:t>
            </a:r>
          </a:p>
          <a:p>
            <a:pPr lvl="2"/>
            <a:r>
              <a:rPr lang="en-US" dirty="0"/>
              <a:t>Swaziland</a:t>
            </a:r>
            <a:r>
              <a:rPr lang="en-US" dirty="0"/>
              <a:t>: 26% of adults</a:t>
            </a:r>
          </a:p>
          <a:p>
            <a:pPr lvl="2"/>
            <a:r>
              <a:rPr lang="en-US" dirty="0"/>
              <a:t>Over 4 million orphans because </a:t>
            </a:r>
            <a:r>
              <a:rPr lang="en-US" dirty="0"/>
              <a:t>of AIDS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Health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9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</a:t>
            </a:r>
            <a:r>
              <a:rPr lang="en-US" dirty="0"/>
              <a:t>there’s no cure for AIDS yet, prevention is the key</a:t>
            </a:r>
          </a:p>
          <a:p>
            <a:r>
              <a:rPr lang="en-US" dirty="0"/>
              <a:t>Much misinformation and ignorance about AIDS prevention, including some politicians</a:t>
            </a:r>
          </a:p>
          <a:p>
            <a:r>
              <a:rPr lang="en-US" dirty="0"/>
              <a:t>Medication to prolong life/prevent spread is expensive, very few poor able acquire </a:t>
            </a:r>
            <a:r>
              <a:rPr lang="en-US" dirty="0" err="1"/>
              <a:t>itIn</a:t>
            </a:r>
            <a:r>
              <a:rPr lang="en-US" dirty="0"/>
              <a:t> 2004, only 12% of those infected living in a developing country received medication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Health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dirty="0" smtClean="0"/>
              <a:t>Canada</a:t>
            </a:r>
          </a:p>
          <a:p>
            <a:pPr lvl="2"/>
            <a:r>
              <a:rPr lang="en-US" dirty="0" smtClean="0"/>
              <a:t>Statistics </a:t>
            </a:r>
            <a:r>
              <a:rPr lang="en-US" dirty="0"/>
              <a:t>Canada classifies living in poverty as having to spend &gt;70% of household income on food, clothing, and </a:t>
            </a:r>
            <a:r>
              <a:rPr lang="en-US" dirty="0" smtClean="0"/>
              <a:t>shelter</a:t>
            </a:r>
          </a:p>
          <a:p>
            <a:pPr lvl="3"/>
            <a:r>
              <a:rPr lang="en-US" sz="1500" dirty="0" smtClean="0"/>
              <a:t>Low </a:t>
            </a:r>
            <a:r>
              <a:rPr lang="en-US" sz="1500" dirty="0"/>
              <a:t>Income Cut-Off (LICO)</a:t>
            </a:r>
          </a:p>
          <a:p>
            <a:pPr lvl="3"/>
            <a:r>
              <a:rPr lang="en-US" dirty="0"/>
              <a:t>2007: 9.2% of Canadians live in poverty (~3 million)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sz="2800" dirty="0"/>
              <a:t>World </a:t>
            </a:r>
            <a:r>
              <a:rPr lang="en-US" sz="2800" dirty="0" smtClean="0"/>
              <a:t>Bank</a:t>
            </a:r>
          </a:p>
          <a:p>
            <a:pPr lvl="2"/>
            <a:r>
              <a:rPr lang="en-US" dirty="0" smtClean="0"/>
              <a:t>Moderate </a:t>
            </a:r>
            <a:r>
              <a:rPr lang="en-US" dirty="0"/>
              <a:t>poverty = living on less than $2 a </a:t>
            </a:r>
            <a:r>
              <a:rPr lang="en-US" dirty="0" smtClean="0"/>
              <a:t>day</a:t>
            </a:r>
          </a:p>
          <a:p>
            <a:pPr lvl="3"/>
            <a:r>
              <a:rPr lang="en-US" sz="1500" dirty="0" smtClean="0"/>
              <a:t>Almost </a:t>
            </a:r>
            <a:r>
              <a:rPr lang="en-US" sz="1500" dirty="0"/>
              <a:t>half the world’s population</a:t>
            </a:r>
          </a:p>
          <a:p>
            <a:pPr marL="365760" lvl="1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         Absolute </a:t>
            </a:r>
            <a:r>
              <a:rPr lang="en-US" sz="2100" dirty="0">
                <a:solidFill>
                  <a:schemeClr val="tx1"/>
                </a:solidFill>
              </a:rPr>
              <a:t>poverty = living on less than $1 a </a:t>
            </a:r>
            <a:r>
              <a:rPr lang="en-US" sz="2100" dirty="0" smtClean="0">
                <a:solidFill>
                  <a:schemeClr val="tx1"/>
                </a:solidFill>
              </a:rPr>
              <a:t>day</a:t>
            </a:r>
          </a:p>
          <a:p>
            <a:pPr lvl="3"/>
            <a:r>
              <a:rPr lang="en-US" sz="1600" dirty="0" smtClean="0">
                <a:solidFill>
                  <a:schemeClr val="tx1"/>
                </a:solidFill>
              </a:rPr>
              <a:t>Over </a:t>
            </a:r>
            <a:r>
              <a:rPr lang="en-US" sz="1600" dirty="0">
                <a:solidFill>
                  <a:schemeClr val="tx1"/>
                </a:solidFill>
              </a:rPr>
              <a:t>1 billion people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How is Poverty Measured?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420533" cy="4572000"/>
          </a:xfrm>
        </p:spPr>
        <p:txBody>
          <a:bodyPr/>
          <a:lstStyle/>
          <a:p>
            <a:r>
              <a:rPr lang="en-US" dirty="0" smtClean="0"/>
              <a:t>Poverty </a:t>
            </a:r>
            <a:r>
              <a:rPr lang="en-US" dirty="0"/>
              <a:t>is a vicious cycle that is very difficult to break</a:t>
            </a:r>
          </a:p>
          <a:p>
            <a:r>
              <a:rPr lang="en-US" dirty="0" smtClean="0"/>
              <a:t>Often </a:t>
            </a:r>
            <a:r>
              <a:rPr lang="en-US" dirty="0"/>
              <a:t>requires help from outside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Cycle of Poverty</a:t>
            </a:r>
            <a:endParaRPr lang="en-US" dirty="0"/>
          </a:p>
        </p:txBody>
      </p:sp>
      <p:pic>
        <p:nvPicPr>
          <p:cNvPr id="4" name="Picture 3" descr="Screen Shot 2013-05-15 at 8.0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26" y="812800"/>
            <a:ext cx="4684074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Burden </a:t>
            </a:r>
            <a:r>
              <a:rPr lang="en-US" sz="2800" b="1" u="sng" dirty="0"/>
              <a:t>of </a:t>
            </a:r>
            <a:r>
              <a:rPr lang="en-US" sz="2800" b="1" u="sng" dirty="0" smtClean="0"/>
              <a:t>Debt</a:t>
            </a:r>
          </a:p>
          <a:p>
            <a:r>
              <a:rPr lang="en-US" sz="2400" dirty="0" smtClean="0"/>
              <a:t>After </a:t>
            </a:r>
            <a:r>
              <a:rPr lang="en-US" sz="2400" dirty="0"/>
              <a:t>WWII, many African countries are given loans by the World Bank and International Monetary Fund to help modernize them</a:t>
            </a:r>
          </a:p>
          <a:p>
            <a:r>
              <a:rPr lang="en-US" sz="2400" dirty="0"/>
              <a:t>Some are unable to pay loans back, banks make them restructure economies, countries end up spending almost all their money to pay off debt, little left over for social </a:t>
            </a:r>
            <a:r>
              <a:rPr lang="en-US" sz="2400" dirty="0" smtClean="0"/>
              <a:t>services</a:t>
            </a:r>
          </a:p>
          <a:p>
            <a:r>
              <a:rPr lang="en-US" dirty="0" smtClean="0"/>
              <a:t>Canada </a:t>
            </a:r>
            <a:r>
              <a:rPr lang="en-US" dirty="0"/>
              <a:t>has national debt, but not enough to impoverish the </a:t>
            </a:r>
            <a:r>
              <a:rPr lang="en-US" dirty="0" smtClean="0"/>
              <a:t>country: </a:t>
            </a:r>
            <a:r>
              <a:rPr lang="en-US" dirty="0" smtClean="0">
                <a:hlinkClick r:id="rId2"/>
              </a:rPr>
              <a:t>Debt Clock</a:t>
            </a:r>
            <a:endParaRPr lang="en-US" dirty="0" smtClean="0"/>
          </a:p>
          <a:p>
            <a:pPr lvl="1"/>
            <a:r>
              <a:rPr lang="en-US" sz="1800" dirty="0" smtClean="0"/>
              <a:t>Less </a:t>
            </a:r>
            <a:r>
              <a:rPr lang="en-US" sz="1800" dirty="0"/>
              <a:t>money to spend on services, though</a:t>
            </a:r>
          </a:p>
          <a:p>
            <a:pPr lvl="1"/>
            <a:endParaRPr lang="en-US" u="sng" dirty="0"/>
          </a:p>
          <a:p>
            <a:pPr lvl="1"/>
            <a:endParaRPr lang="en-US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Causes of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2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African countries alone owe $227 billion</a:t>
            </a:r>
          </a:p>
          <a:p>
            <a:r>
              <a:rPr lang="en-US" dirty="0" smtClean="0"/>
              <a:t>Structural adjustment programs (SAP’s)- uh?</a:t>
            </a:r>
          </a:p>
          <a:p>
            <a:pPr lvl="1"/>
            <a:r>
              <a:rPr lang="en-US" dirty="0" smtClean="0"/>
              <a:t>IMF wanted debtor </a:t>
            </a:r>
            <a:r>
              <a:rPr lang="en-US" dirty="0" err="1" smtClean="0"/>
              <a:t>govts</a:t>
            </a:r>
            <a:r>
              <a:rPr lang="en-US" dirty="0" smtClean="0"/>
              <a:t> to encourage foreign investment, grow cash crops for export=power countries sacrificing spending on health/education to meet demands and pay loans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On the Issue of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403859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Foreign Occupation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Tibet</a:t>
            </a:r>
          </a:p>
          <a:p>
            <a:pPr lvl="1"/>
            <a:r>
              <a:rPr lang="en-US" dirty="0"/>
              <a:t>Region claimed by China in 1949</a:t>
            </a:r>
          </a:p>
          <a:p>
            <a:pPr lvl="1"/>
            <a:r>
              <a:rPr lang="en-US" dirty="0"/>
              <a:t>Tibetans oppressed and persecuted</a:t>
            </a:r>
          </a:p>
          <a:p>
            <a:pPr lvl="1"/>
            <a:r>
              <a:rPr lang="en-US" dirty="0"/>
              <a:t>Chinese government takes Tibet’s natural resources, Tibetan economy suffers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Causes of Poverty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36800"/>
            <a:ext cx="4191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334000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War</a:t>
            </a:r>
          </a:p>
          <a:p>
            <a:r>
              <a:rPr lang="en-US" dirty="0" smtClean="0"/>
              <a:t>Ex: Bosnia </a:t>
            </a:r>
            <a:r>
              <a:rPr lang="en-US" dirty="0"/>
              <a:t>and Herzegovina</a:t>
            </a:r>
          </a:p>
          <a:p>
            <a:r>
              <a:rPr lang="en-US" dirty="0"/>
              <a:t>Part of Yugoslav civil </a:t>
            </a:r>
            <a:r>
              <a:rPr lang="en-US" dirty="0" smtClean="0"/>
              <a:t>war </a:t>
            </a:r>
            <a:r>
              <a:rPr lang="en-US" dirty="0"/>
              <a:t>in early-1990s</a:t>
            </a:r>
          </a:p>
          <a:p>
            <a:r>
              <a:rPr lang="en-US" dirty="0"/>
              <a:t>War disrupts economy and trade</a:t>
            </a:r>
          </a:p>
          <a:p>
            <a:r>
              <a:rPr lang="en-US" dirty="0"/>
              <a:t>Leads to unemployment and poverty</a:t>
            </a:r>
          </a:p>
          <a:p>
            <a:r>
              <a:rPr lang="en-US" dirty="0"/>
              <a:t>Infrastructure (roads, telephone and power lines, </a:t>
            </a:r>
            <a:r>
              <a:rPr lang="en-US" dirty="0" err="1"/>
              <a:t>etc</a:t>
            </a:r>
            <a:r>
              <a:rPr lang="en-US" dirty="0"/>
              <a:t>) severely damaged</a:t>
            </a:r>
          </a:p>
          <a:p>
            <a:r>
              <a:rPr lang="en-US" dirty="0"/>
              <a:t>Country still recovering, even years after war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 of Poverty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78" y="419100"/>
            <a:ext cx="4181786" cy="27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4205582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Natural Disaster</a:t>
            </a:r>
          </a:p>
          <a:p>
            <a:r>
              <a:rPr lang="en-US" dirty="0" smtClean="0"/>
              <a:t>Example</a:t>
            </a:r>
            <a:r>
              <a:rPr lang="en-US" dirty="0"/>
              <a:t>: Pakistan</a:t>
            </a:r>
          </a:p>
          <a:p>
            <a:r>
              <a:rPr lang="en-US" dirty="0"/>
              <a:t>Oct. 2005: massive earthquake in N. Pakistan</a:t>
            </a:r>
          </a:p>
          <a:p>
            <a:r>
              <a:rPr lang="en-US" dirty="0"/>
              <a:t>80,000 killed, hundreds of thousands homeless</a:t>
            </a:r>
          </a:p>
          <a:p>
            <a:r>
              <a:rPr lang="en-US" dirty="0"/>
              <a:t>International aid difficult to get to people in need because of mountainous terrain, weather</a:t>
            </a:r>
          </a:p>
          <a:p>
            <a:r>
              <a:rPr lang="en-US" dirty="0"/>
              <a:t>Many live in poverty without electricity, sanitation, proper shelter until help arrives</a:t>
            </a:r>
          </a:p>
          <a:p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Causes of Poverty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82" y="516467"/>
            <a:ext cx="4151018" cy="298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746500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100</TotalTime>
  <Words>1281</Words>
  <Application>Microsoft Macintosh PowerPoint</Application>
  <PresentationFormat>On-screen Show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Poverty</vt:lpstr>
      <vt:lpstr> Poverty</vt:lpstr>
      <vt:lpstr> How is Poverty Measured?</vt:lpstr>
      <vt:lpstr> Cycle of Poverty</vt:lpstr>
      <vt:lpstr> Causes of Poverty</vt:lpstr>
      <vt:lpstr> On the Issue of Debt</vt:lpstr>
      <vt:lpstr> Causes of Poverty</vt:lpstr>
      <vt:lpstr> Cause of Poverty</vt:lpstr>
      <vt:lpstr> Causes of Poverty</vt:lpstr>
      <vt:lpstr> Causes of Poverty</vt:lpstr>
      <vt:lpstr> Causes of Poverty</vt:lpstr>
      <vt:lpstr> Causes of Poverty</vt:lpstr>
      <vt:lpstr> THE VULNERABLE ONES: WOMEN AND CHILDREN </vt:lpstr>
      <vt:lpstr>Women </vt:lpstr>
      <vt:lpstr>Children in Crisis </vt:lpstr>
      <vt:lpstr>Under-Five Mortality Rate </vt:lpstr>
      <vt:lpstr>Children at War </vt:lpstr>
      <vt:lpstr>Working Children</vt:lpstr>
      <vt:lpstr>Poverty on Aboriginal Reserves </vt:lpstr>
      <vt:lpstr> The Health Crisis</vt:lpstr>
      <vt:lpstr> The Health Crisis</vt:lpstr>
      <vt:lpstr> The Health Crisis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Collingwood User</dc:creator>
  <cp:lastModifiedBy>Collingwood User</cp:lastModifiedBy>
  <cp:revision>19</cp:revision>
  <dcterms:created xsi:type="dcterms:W3CDTF">2013-05-16T03:01:10Z</dcterms:created>
  <dcterms:modified xsi:type="dcterms:W3CDTF">2013-05-16T04:41:27Z</dcterms:modified>
</cp:coreProperties>
</file>