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22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74EFA-A4B2-DC47-AE7C-F05D20CD0B99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6A318-8966-A544-94DF-F141AAB7F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8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6A318-8966-A544-94DF-F141AAB7FE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22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73846C-7CAF-4813-9EEF-DE47A29A369A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BA3FB2-5FE0-46B8-88F0-84F57BA3F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3846C-7CAF-4813-9EEF-DE47A29A369A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BA3FB2-5FE0-46B8-88F0-84F57BA3F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3846C-7CAF-4813-9EEF-DE47A29A369A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BA3FB2-5FE0-46B8-88F0-84F57BA3F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BF4B668-E6E2-2347-B491-AF0998F608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23372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95F6BFF-36FE-E647-83B4-C4F9B85730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82443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3846C-7CAF-4813-9EEF-DE47A29A369A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BA3FB2-5FE0-46B8-88F0-84F57BA3FE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3846C-7CAF-4813-9EEF-DE47A29A369A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BA3FB2-5FE0-46B8-88F0-84F57BA3FE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3846C-7CAF-4813-9EEF-DE47A29A369A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BA3FB2-5FE0-46B8-88F0-84F57BA3FE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3846C-7CAF-4813-9EEF-DE47A29A369A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BA3FB2-5FE0-46B8-88F0-84F57BA3F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3846C-7CAF-4813-9EEF-DE47A29A369A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BA3FB2-5FE0-46B8-88F0-84F57BA3FE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3846C-7CAF-4813-9EEF-DE47A29A369A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BA3FB2-5FE0-46B8-88F0-84F57BA3F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D73846C-7CAF-4813-9EEF-DE47A29A369A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BA3FB2-5FE0-46B8-88F0-84F57BA3F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73846C-7CAF-4813-9EEF-DE47A29A369A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BA3FB2-5FE0-46B8-88F0-84F57BA3FE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D73846C-7CAF-4813-9EEF-DE47A29A369A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6BA3FB2-5FE0-46B8-88F0-84F57BA3F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oleObject" Target="../embeddings/oleObject1.bin"/><Relationship Id="rId5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audio1.bin"/><Relationship Id="rId3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ritageproject.ca/learning/lessons/cdns-tv/aberhart/default.htm" TargetMode="External"/><Relationship Id="rId4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Reaction &amp; Recovery:  The Great Depression Part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 4 </a:t>
            </a:r>
            <a:r>
              <a:rPr lang="en-US" dirty="0" smtClean="0"/>
              <a:t>Counterpoints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343400" cy="4525963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RCMP fought crowd for 3 hrs, many trekkers injured, 1 officer beaten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Results: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Bennett losing favor with the people,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1935 Bennett loses election and W. L. Mackenzie King is back in </a:t>
            </a:r>
            <a:r>
              <a:rPr lang="en-US" dirty="0" err="1" smtClean="0"/>
              <a:t>gov’t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VII.  Regina Riot 1935</a:t>
            </a:r>
            <a:endParaRPr lang="en-US" dirty="0"/>
          </a:p>
        </p:txBody>
      </p:sp>
      <p:pic>
        <p:nvPicPr>
          <p:cNvPr id="6" name="Picture 5" descr="Millar, Char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581400"/>
            <a:ext cx="3276600" cy="3124200"/>
          </a:xfrm>
          <a:prstGeom prst="rect">
            <a:avLst/>
          </a:prstGeom>
        </p:spPr>
      </p:pic>
      <p:pic>
        <p:nvPicPr>
          <p:cNvPr id="7" name="Picture 6" descr="Rioters_and_police_during_the_Regina_Riot,_July_1,1935._Machinery_at_the_bottom_of_the_frame_is_the_city’s_tar-making_machine,_parts_of_which_were_thrown_at_police_during_the_ri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066800"/>
            <a:ext cx="370453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Consequences of the Depression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33400"/>
            <a:ext cx="4191000" cy="5473891"/>
          </a:xfrm>
        </p:spPr>
        <p:txBody>
          <a:bodyPr>
            <a:normAutofit fontScale="92500"/>
          </a:bodyPr>
          <a:lstStyle/>
          <a:p>
            <a:pPr marL="681228" indent="-571500">
              <a:buFont typeface="+mj-lt"/>
              <a:buAutoNum type="romanUcPeriod"/>
            </a:pPr>
            <a:r>
              <a:rPr lang="en-US" dirty="0" smtClean="0"/>
              <a:t>Unemployment</a:t>
            </a:r>
          </a:p>
          <a:p>
            <a:pPr marL="937260" lvl="1" indent="-571500">
              <a:buFont typeface="+mj-lt"/>
              <a:buAutoNum type="alphaUcPeriod"/>
            </a:pPr>
            <a:r>
              <a:rPr lang="en-US" dirty="0" smtClean="0"/>
              <a:t>In </a:t>
            </a:r>
            <a:r>
              <a:rPr lang="en-US" dirty="0" err="1" smtClean="0"/>
              <a:t>Cnda</a:t>
            </a:r>
            <a:r>
              <a:rPr lang="en-US" dirty="0" smtClean="0"/>
              <a:t> (</a:t>
            </a:r>
            <a:r>
              <a:rPr lang="en-US" dirty="0" err="1" smtClean="0"/>
              <a:t>appox</a:t>
            </a:r>
            <a:r>
              <a:rPr lang="en-US" dirty="0" smtClean="0"/>
              <a:t>. 25%), US (approx 30%)</a:t>
            </a:r>
          </a:p>
          <a:p>
            <a:pPr marL="937260" lvl="1" indent="-571500">
              <a:buFont typeface="+mj-lt"/>
              <a:buAutoNum type="alphaUcPeriod"/>
            </a:pPr>
            <a:r>
              <a:rPr lang="en-US" dirty="0" smtClean="0"/>
              <a:t>No job means no buying/demand for goods</a:t>
            </a:r>
          </a:p>
          <a:p>
            <a:pPr marL="681228" indent="-571500">
              <a:buFont typeface="+mj-lt"/>
              <a:buAutoNum type="romanUcPeriod"/>
            </a:pPr>
            <a:r>
              <a:rPr lang="en-US" dirty="0" smtClean="0"/>
              <a:t>Banking Failures</a:t>
            </a:r>
          </a:p>
          <a:p>
            <a:pPr marL="937260" lvl="1" indent="-571500">
              <a:buFont typeface="+mj-lt"/>
              <a:buAutoNum type="alphaUcPeriod"/>
            </a:pPr>
            <a:r>
              <a:rPr lang="en-US" dirty="0" smtClean="0"/>
              <a:t>Businesses </a:t>
            </a:r>
            <a:r>
              <a:rPr lang="en-US" dirty="0" err="1" smtClean="0"/>
              <a:t>c/n</a:t>
            </a:r>
            <a:r>
              <a:rPr lang="en-US" dirty="0" smtClean="0"/>
              <a:t> pay off their loans when banks called them back in</a:t>
            </a:r>
          </a:p>
          <a:p>
            <a:pPr marL="937260" lvl="1" indent="-571500">
              <a:buFont typeface="+mj-lt"/>
              <a:buAutoNum type="alphaUcPeriod"/>
            </a:pPr>
            <a:r>
              <a:rPr lang="en-US" dirty="0" smtClean="0"/>
              <a:t>Result:  businesses &amp; banks went bankrupt</a:t>
            </a:r>
          </a:p>
          <a:p>
            <a:pPr marL="937260" lvl="1" indent="-571500">
              <a:buFont typeface="+mj-lt"/>
              <a:buAutoNum type="alphaUcPeriod"/>
            </a:pPr>
            <a:r>
              <a:rPr lang="en-US" dirty="0" smtClean="0"/>
              <a:t>This happened mostly in USA</a:t>
            </a:r>
          </a:p>
          <a:p>
            <a:endParaRPr lang="en-US" dirty="0"/>
          </a:p>
        </p:txBody>
      </p:sp>
      <p:pic>
        <p:nvPicPr>
          <p:cNvPr id="6" name="Picture 5" descr="depression-unemployme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04800"/>
            <a:ext cx="3518028" cy="2800350"/>
          </a:xfrm>
          <a:prstGeom prst="rect">
            <a:avLst/>
          </a:prstGeom>
        </p:spPr>
      </p:pic>
      <p:pic>
        <p:nvPicPr>
          <p:cNvPr id="7" name="Picture 6" descr="Bank-Ru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429000"/>
            <a:ext cx="3490187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5638800" cy="5791200"/>
          </a:xfrm>
        </p:spPr>
        <p:txBody>
          <a:bodyPr>
            <a:normAutofit fontScale="85000" lnSpcReduction="20000"/>
          </a:bodyPr>
          <a:lstStyle/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Totalitarian </a:t>
            </a:r>
            <a:r>
              <a:rPr lang="en-US" dirty="0" smtClean="0"/>
              <a:t>Leaders Emerge in Unstable Political and Economic Times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Germany—HITLER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Russia –STALIN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Italy –MUSSOLINI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Change in the Role of </a:t>
            </a:r>
            <a:r>
              <a:rPr lang="en-US" dirty="0" err="1" smtClean="0"/>
              <a:t>Gov’t</a:t>
            </a: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US" dirty="0" err="1" smtClean="0"/>
              <a:t>Gov’t</a:t>
            </a:r>
            <a:r>
              <a:rPr lang="en-US" dirty="0" smtClean="0"/>
              <a:t> takes active role in caring for its citizens, now provides a ‘social safety net’</a:t>
            </a:r>
          </a:p>
          <a:p>
            <a:pPr marL="1117854" lvl="2" indent="-514350">
              <a:buFont typeface="+mj-lt"/>
              <a:buAutoNum type="alphaLcPeriod"/>
            </a:pPr>
            <a:r>
              <a:rPr lang="en-US" dirty="0" smtClean="0"/>
              <a:t>Unemployment insurance</a:t>
            </a:r>
          </a:p>
          <a:p>
            <a:pPr marL="1117854" lvl="2" indent="-514350">
              <a:buFont typeface="+mj-lt"/>
              <a:buAutoNum type="alphaLcPeriod"/>
            </a:pPr>
            <a:r>
              <a:rPr lang="en-US" dirty="0" smtClean="0"/>
              <a:t>Sick benefits</a:t>
            </a:r>
          </a:p>
          <a:p>
            <a:pPr marL="1117854" lvl="2" indent="-514350">
              <a:buFont typeface="+mj-lt"/>
              <a:buAutoNum type="alphaLcPeriod"/>
            </a:pPr>
            <a:r>
              <a:rPr lang="en-US" dirty="0" smtClean="0"/>
              <a:t>Child benefits (</a:t>
            </a:r>
            <a:r>
              <a:rPr lang="en-US" dirty="0" err="1" smtClean="0"/>
              <a:t>ie</a:t>
            </a:r>
            <a:r>
              <a:rPr lang="en-US" dirty="0" smtClean="0"/>
              <a:t>. family allowance)</a:t>
            </a:r>
          </a:p>
          <a:p>
            <a:pPr marL="1117854" lvl="2" indent="-514350">
              <a:buFont typeface="+mj-lt"/>
              <a:buAutoNum type="alphaLcPeriod"/>
            </a:pPr>
            <a:r>
              <a:rPr lang="en-US" dirty="0" smtClean="0"/>
              <a:t>Welfare system in place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Laissez-faire was over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err="1" smtClean="0"/>
              <a:t>Gov’t</a:t>
            </a:r>
            <a:r>
              <a:rPr lang="en-US" dirty="0" smtClean="0"/>
              <a:t> managed economy by way of</a:t>
            </a:r>
          </a:p>
          <a:p>
            <a:pPr marL="1117854" lvl="2" indent="-514350">
              <a:buFont typeface="+mj-lt"/>
              <a:buAutoNum type="alphaLcPeriod"/>
            </a:pPr>
            <a:r>
              <a:rPr lang="en-US" dirty="0" smtClean="0"/>
              <a:t>Tax policy –adjusting taxes</a:t>
            </a:r>
          </a:p>
          <a:p>
            <a:pPr marL="1117854" lvl="2" indent="-514350">
              <a:buFont typeface="+mj-lt"/>
              <a:buAutoNum type="alphaLcPeriod"/>
            </a:pPr>
            <a:r>
              <a:rPr lang="en-US" dirty="0" smtClean="0"/>
              <a:t>Monetary policy –adjusting interest rates\</a:t>
            </a:r>
          </a:p>
          <a:p>
            <a:pPr marL="1117854" lvl="2" indent="-514350">
              <a:buFont typeface="+mj-lt"/>
              <a:buAutoNum type="alphaLcPeriod"/>
            </a:pPr>
            <a:r>
              <a:rPr lang="en-US" dirty="0" smtClean="0"/>
              <a:t>Fiscal policy – adjusting </a:t>
            </a:r>
            <a:r>
              <a:rPr lang="en-US" dirty="0" err="1" smtClean="0"/>
              <a:t>gov’t</a:t>
            </a:r>
            <a:r>
              <a:rPr lang="en-US" dirty="0" smtClean="0"/>
              <a:t> spending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III.  Political Consequences</a:t>
            </a:r>
            <a:endParaRPr lang="en-US" dirty="0"/>
          </a:p>
        </p:txBody>
      </p:sp>
      <p:pic>
        <p:nvPicPr>
          <p:cNvPr id="6" name="Picture 5" descr="ExplorePAHistory-a0k7d2-a_3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057400"/>
            <a:ext cx="3177483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Politics of Protest</a:t>
            </a:r>
            <a:br>
              <a:rPr lang="en-US" dirty="0" smtClean="0"/>
            </a:br>
            <a:r>
              <a:rPr lang="en-US" dirty="0" smtClean="0"/>
              <a:t>in 1930’s </a:t>
            </a:r>
            <a:r>
              <a:rPr lang="en-US" dirty="0" smtClean="0"/>
              <a:t>Canada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89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1143000"/>
          </a:xfrm>
        </p:spPr>
        <p:txBody>
          <a:bodyPr/>
          <a:lstStyle/>
          <a:p>
            <a:r>
              <a:rPr lang="ja-JP" altLang="en-US" b="1">
                <a:latin typeface="Arial"/>
              </a:rPr>
              <a:t>“</a:t>
            </a:r>
            <a:r>
              <a:rPr lang="en-US" b="1"/>
              <a:t>King or Chaos</a:t>
            </a:r>
            <a:r>
              <a:rPr lang="ja-JP" altLang="en-US" b="1">
                <a:latin typeface="Arial"/>
              </a:rPr>
              <a:t>”</a:t>
            </a:r>
            <a:endParaRPr lang="en-US" b="1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00200"/>
            <a:ext cx="41148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This slogan helped bring King and the Liberals back to power in 1935.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Bennett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s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New Deal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 collapsed with the fall of his government.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Two new political parties, the</a:t>
            </a:r>
            <a:r>
              <a:rPr lang="en-US" sz="2400" dirty="0">
                <a:solidFill>
                  <a:srgbClr val="FF0000"/>
                </a:solidFill>
              </a:rPr>
              <a:t> CCF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Social Credit</a:t>
            </a:r>
            <a:r>
              <a:rPr lang="en-US" sz="2400" dirty="0"/>
              <a:t>, elected MPs for the first time.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These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>
                <a:solidFill>
                  <a:srgbClr val="FF0000"/>
                </a:solidFill>
              </a:rPr>
              <a:t>parties of protest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 were a response to the failures of the Liberals and Conservatives.</a:t>
            </a:r>
          </a:p>
        </p:txBody>
      </p:sp>
      <p:graphicFrame>
        <p:nvGraphicFramePr>
          <p:cNvPr id="82952" name="Object 8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850900" y="1885950"/>
          <a:ext cx="3224213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4" imgW="8132721" imgH="10521708" progId="Photoshop.Image.4">
                  <p:embed/>
                </p:oleObj>
              </mc:Choice>
              <mc:Fallback>
                <p:oleObj name="Image" r:id="rId4" imgW="8132721" imgH="10521708" progId="Photoshop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1885950"/>
                        <a:ext cx="3224213" cy="417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838200" y="62484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0"/>
              <a:t>Mackenzie King</a:t>
            </a:r>
          </a:p>
        </p:txBody>
      </p:sp>
    </p:spTree>
    <p:extLst>
      <p:ext uri="{BB962C8B-B14F-4D97-AF65-F5344CB8AC3E}">
        <p14:creationId xmlns:p14="http://schemas.microsoft.com/office/powerpoint/2010/main" val="34500976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  <p:bldP spid="8295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Cooperative Commonwealth Federation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GB" sz="2400"/>
              <a:t>The CCF was founded in Saskatchewan in 1933.</a:t>
            </a:r>
          </a:p>
          <a:p>
            <a:pPr>
              <a:lnSpc>
                <a:spcPct val="90000"/>
              </a:lnSpc>
            </a:pPr>
            <a:r>
              <a:rPr lang="en-GB" sz="2400"/>
              <a:t>Its program was outlined in the </a:t>
            </a:r>
            <a:r>
              <a:rPr lang="en-GB" sz="2400">
                <a:solidFill>
                  <a:srgbClr val="FF0000"/>
                </a:solidFill>
              </a:rPr>
              <a:t>Regina Manifesto</a:t>
            </a:r>
            <a:r>
              <a:rPr lang="en-GB" sz="2400"/>
              <a:t>.</a:t>
            </a:r>
          </a:p>
          <a:p>
            <a:pPr>
              <a:lnSpc>
                <a:spcPct val="90000"/>
              </a:lnSpc>
            </a:pPr>
            <a:r>
              <a:rPr lang="en-GB" sz="2400"/>
              <a:t>The basic beliefs were that the government should own all important industries.</a:t>
            </a:r>
          </a:p>
          <a:p>
            <a:pPr>
              <a:lnSpc>
                <a:spcPct val="90000"/>
              </a:lnSpc>
            </a:pPr>
            <a:r>
              <a:rPr lang="en-GB" sz="2400"/>
              <a:t>Business and the wealthy should be taxed to provide social benefits for the citizens.</a:t>
            </a:r>
          </a:p>
        </p:txBody>
      </p:sp>
      <p:pic>
        <p:nvPicPr>
          <p:cNvPr id="106502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6113" y="1885950"/>
            <a:ext cx="1806575" cy="417195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6503" name="WordArt 7"/>
          <p:cNvSpPr>
            <a:spLocks noChangeArrowheads="1" noChangeShapeType="1" noTextEdit="1"/>
          </p:cNvSpPr>
          <p:nvPr/>
        </p:nvSpPr>
        <p:spPr bwMode="auto">
          <a:xfrm>
            <a:off x="5943600" y="6172200"/>
            <a:ext cx="1622425" cy="3127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solidFill>
                  <a:srgbClr val="FF0000"/>
                </a:solidFill>
                <a:effectLst>
                  <a:outerShdw blurRad="63500" dist="38099" dir="2700000" algn="ctr" rotWithShape="0">
                    <a:srgbClr val="C0C0C0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Tax the Wealthy</a:t>
            </a:r>
          </a:p>
        </p:txBody>
      </p:sp>
    </p:spTree>
    <p:extLst>
      <p:ext uri="{BB962C8B-B14F-4D97-AF65-F5344CB8AC3E}">
        <p14:creationId xmlns:p14="http://schemas.microsoft.com/office/powerpoint/2010/main" val="11215861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autoUpdateAnimBg="0"/>
      <p:bldP spid="10650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/>
              <a:t>Social Credit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GB" sz="2800"/>
              <a:t>This political movement was founded in Alberta and its first leader was </a:t>
            </a:r>
            <a:r>
              <a:rPr lang="en-GB" sz="2800">
                <a:hlinkClick r:id="rId3"/>
              </a:rPr>
              <a:t>William Aberhart or “Bible Bill.”</a:t>
            </a:r>
          </a:p>
          <a:p>
            <a:pPr>
              <a:lnSpc>
                <a:spcPct val="90000"/>
              </a:lnSpc>
            </a:pPr>
            <a:r>
              <a:rPr lang="en-GB" sz="2800"/>
              <a:t>He followed the theories of a </a:t>
            </a:r>
            <a:r>
              <a:rPr lang="en-GB" sz="2800">
                <a:solidFill>
                  <a:srgbClr val="FF0000"/>
                </a:solidFill>
              </a:rPr>
              <a:t>Major Douglas</a:t>
            </a:r>
            <a:r>
              <a:rPr lang="en-GB" sz="2800"/>
              <a:t> who believed that there should be more money in circulation to stimulate the economy.</a:t>
            </a:r>
          </a:p>
          <a:p>
            <a:pPr>
              <a:lnSpc>
                <a:spcPct val="90000"/>
              </a:lnSpc>
            </a:pPr>
            <a:r>
              <a:rPr lang="en-GB" sz="2800"/>
              <a:t>Social Credit promised a “</a:t>
            </a:r>
            <a:r>
              <a:rPr lang="en-GB" sz="2800">
                <a:solidFill>
                  <a:srgbClr val="FF0000"/>
                </a:solidFill>
              </a:rPr>
              <a:t>Basic Dividend</a:t>
            </a:r>
            <a:r>
              <a:rPr lang="en-GB" sz="2800"/>
              <a:t>” of $25 to each citizen over the age of twenty-one.</a:t>
            </a:r>
          </a:p>
          <a:p>
            <a:pPr>
              <a:lnSpc>
                <a:spcPct val="90000"/>
              </a:lnSpc>
            </a:pPr>
            <a:r>
              <a:rPr lang="en-GB" sz="2800"/>
              <a:t>This never happened but Social Credit became the party of business and free enterprise.</a:t>
            </a:r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312420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7525" name="WordArt 5"/>
          <p:cNvSpPr>
            <a:spLocks noChangeArrowheads="1" noChangeShapeType="1" noTextEdit="1"/>
          </p:cNvSpPr>
          <p:nvPr/>
        </p:nvSpPr>
        <p:spPr bwMode="auto">
          <a:xfrm>
            <a:off x="304800" y="6096000"/>
            <a:ext cx="708025" cy="495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solidFill>
                  <a:srgbClr val="800000"/>
                </a:solidFill>
                <a:effectLst>
                  <a:outerShdw blurRad="63500" dist="38099" dir="2700000" algn="ctr" rotWithShape="0">
                    <a:srgbClr val="C0C0C0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$ 25</a:t>
            </a:r>
          </a:p>
        </p:txBody>
      </p:sp>
    </p:spTree>
    <p:extLst>
      <p:ext uri="{BB962C8B-B14F-4D97-AF65-F5344CB8AC3E}">
        <p14:creationId xmlns:p14="http://schemas.microsoft.com/office/powerpoint/2010/main" val="16825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  <p:bldP spid="1075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 </a:t>
            </a:r>
            <a:r>
              <a:rPr lang="en-US" dirty="0" err="1" smtClean="0"/>
              <a:t>Nationale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Formed by Maurice </a:t>
            </a:r>
            <a:r>
              <a:rPr lang="en-US" dirty="0" err="1" smtClean="0"/>
              <a:t>Duplessis</a:t>
            </a:r>
            <a:r>
              <a:rPr lang="en-US" dirty="0" smtClean="0"/>
              <a:t> and some disillusioned Liberals</a:t>
            </a:r>
          </a:p>
          <a:p>
            <a:r>
              <a:rPr lang="en-US" dirty="0" smtClean="0"/>
              <a:t>Supported Quebec Nationalism</a:t>
            </a:r>
          </a:p>
          <a:p>
            <a:r>
              <a:rPr lang="en-US" dirty="0" smtClean="0"/>
              <a:t>Relied heavily on support from Catholic Church and rural voters</a:t>
            </a:r>
          </a:p>
          <a:p>
            <a:r>
              <a:rPr lang="en-US" dirty="0" smtClean="0"/>
              <a:t>Blamed Quebec’s problems on English minority</a:t>
            </a:r>
          </a:p>
          <a:p>
            <a:r>
              <a:rPr lang="en-US" dirty="0" smtClean="0"/>
              <a:t>Wanted to improve working conditions, social insurance programs, publicly owned power companies and farm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71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772400" cy="762000"/>
          </a:xfrm>
        </p:spPr>
        <p:txBody>
          <a:bodyPr/>
          <a:lstStyle/>
          <a:p>
            <a:r>
              <a:rPr lang="en-US" b="1"/>
              <a:t>The Liberals after 1935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458200" cy="4038600"/>
          </a:xfrm>
        </p:spPr>
        <p:txBody>
          <a:bodyPr/>
          <a:lstStyle/>
          <a:p>
            <a:r>
              <a:rPr lang="en-US" sz="2800"/>
              <a:t>King and the Liberals returned to power just as the economy began to slowly improve.</a:t>
            </a:r>
          </a:p>
          <a:p>
            <a:r>
              <a:rPr lang="en-US" sz="2800"/>
              <a:t>The </a:t>
            </a:r>
            <a:r>
              <a:rPr lang="en-US" sz="2800">
                <a:solidFill>
                  <a:srgbClr val="FF0000"/>
                </a:solidFill>
              </a:rPr>
              <a:t>Purvis Commission</a:t>
            </a:r>
            <a:r>
              <a:rPr lang="en-US" sz="2800"/>
              <a:t> convinced King that the federal government had to take some financial responsibility for unemployment.</a:t>
            </a:r>
          </a:p>
          <a:p>
            <a:r>
              <a:rPr lang="en-US" sz="2800"/>
              <a:t>The </a:t>
            </a:r>
            <a:r>
              <a:rPr lang="en-US" sz="2800">
                <a:solidFill>
                  <a:srgbClr val="FF0000"/>
                </a:solidFill>
              </a:rPr>
              <a:t>Rowell-Sirois Commission</a:t>
            </a:r>
            <a:r>
              <a:rPr lang="en-US" sz="2800"/>
              <a:t> was appointed to investigate regional economic disparity.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01323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The American Reaction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038600" cy="4525963"/>
          </a:xfrm>
        </p:spPr>
        <p:txBody>
          <a:bodyPr/>
          <a:lstStyle/>
          <a:p>
            <a:r>
              <a:rPr lang="en-CA" b="1" dirty="0"/>
              <a:t>Direct or Indirect Consequences of the Great </a:t>
            </a:r>
            <a:r>
              <a:rPr lang="en-CA" b="1" dirty="0" smtClean="0"/>
              <a:t>Depression</a:t>
            </a:r>
            <a:r>
              <a:rPr lang="en-CA" b="1" dirty="0"/>
              <a:t> </a:t>
            </a:r>
            <a:r>
              <a:rPr lang="en-CA" b="1" dirty="0" smtClean="0"/>
              <a:t>activity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pic>
        <p:nvPicPr>
          <p:cNvPr id="4" name="Picture 3" descr="ExplorePAHistory-a0k9t8-a_3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981200"/>
            <a:ext cx="4191000" cy="3260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I. President Hoover (in office from 1929-1933)…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724400" cy="5108906"/>
          </a:xfrm>
        </p:spPr>
        <p:txBody>
          <a:bodyPr>
            <a:normAutofit fontScale="85000" lnSpcReduction="10000"/>
          </a:bodyPr>
          <a:lstStyle/>
          <a:p>
            <a:pPr marL="624078" indent="-514350">
              <a:buAutoNum type="alphaUcPeriod"/>
            </a:pPr>
            <a:r>
              <a:rPr lang="en-US" dirty="0" smtClean="0"/>
              <a:t>Did not believe in interfering with the ‘free hand’ of the market</a:t>
            </a:r>
          </a:p>
          <a:p>
            <a:pPr marL="624078" indent="-514350">
              <a:buAutoNum type="alphaUcPeriod"/>
            </a:pPr>
            <a:r>
              <a:rPr lang="en-US" dirty="0" smtClean="0"/>
              <a:t>Felt that states &amp; cities should be responsible for providing unemployment relief programs</a:t>
            </a:r>
          </a:p>
          <a:p>
            <a:pPr marL="624078" indent="-514350">
              <a:buAutoNum type="alphaUcPeriod"/>
            </a:pPr>
            <a:r>
              <a:rPr lang="en-US" dirty="0" smtClean="0"/>
              <a:t>He said he would…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cut taxes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expand public works spending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But he…	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Increased taxes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Did not intro any relief programs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Increased tariffs instead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Hence the development of the “</a:t>
            </a:r>
            <a:r>
              <a:rPr lang="en-US" dirty="0" err="1" smtClean="0"/>
              <a:t>Hooverville</a:t>
            </a:r>
            <a:r>
              <a:rPr lang="en-US" dirty="0" smtClean="0"/>
              <a:t>’, communities with slum like conditions</a:t>
            </a:r>
          </a:p>
          <a:p>
            <a:endParaRPr lang="en-US" dirty="0"/>
          </a:p>
        </p:txBody>
      </p:sp>
      <p:pic>
        <p:nvPicPr>
          <p:cNvPr id="5" name="Content Placeholder 4" descr="Herbert_Hoover.gif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34000" y="1524000"/>
            <a:ext cx="3275678" cy="39417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995672"/>
          </a:xfrm>
        </p:spPr>
        <p:txBody>
          <a:bodyPr>
            <a:normAutofit fontScale="47500" lnSpcReduction="20000"/>
          </a:bodyPr>
          <a:lstStyle/>
          <a:p>
            <a:pPr marL="624078" indent="-514350">
              <a:buAutoNum type="alphaUcPeriod"/>
            </a:pPr>
            <a:r>
              <a:rPr lang="en-US" sz="3800" dirty="0" smtClean="0"/>
              <a:t>Followed the theory of “Keynesian Economics”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3800" dirty="0" smtClean="0"/>
              <a:t>The belief that </a:t>
            </a:r>
            <a:r>
              <a:rPr lang="en-US" sz="3800" dirty="0" err="1" smtClean="0"/>
              <a:t>gov’ts</a:t>
            </a:r>
            <a:r>
              <a:rPr lang="en-US" sz="3800" dirty="0" smtClean="0"/>
              <a:t> should put $ into the economy in order to get it out of the depression.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3800" dirty="0" smtClean="0"/>
              <a:t>This is called deficit financing (borrowing $ to put back into useful projects/improvements)</a:t>
            </a:r>
          </a:p>
          <a:p>
            <a:pPr marL="624078" indent="-514350">
              <a:buAutoNum type="alphaUcPeriod" startAt="2"/>
            </a:pPr>
            <a:r>
              <a:rPr lang="en-US" sz="3800" dirty="0" smtClean="0"/>
              <a:t>Implemented the NEW DEAL (A set of relief programs such as…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3800" dirty="0" smtClean="0"/>
              <a:t>Emergency Relief Administration, (granted funds to the states for unemployment relief)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3800" dirty="0" smtClean="0"/>
              <a:t>Works Progress Administration and the Civilian Conservation Corps (hired unemployed to work on local projects)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3800" dirty="0" smtClean="0"/>
              <a:t>Established the Tennessee Valley Authority, (built dams, power stations and improved agriculture)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II. Under President F.D. Roosevelt (1933-1945)</a:t>
            </a:r>
            <a:endParaRPr lang="en-US" dirty="0"/>
          </a:p>
        </p:txBody>
      </p:sp>
      <p:pic>
        <p:nvPicPr>
          <p:cNvPr id="4" name="Picture 3" descr="FDR19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752600"/>
            <a:ext cx="3082352" cy="3192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229600" cy="1143000"/>
          </a:xfrm>
        </p:spPr>
        <p:txBody>
          <a:bodyPr/>
          <a:lstStyle/>
          <a:p>
            <a:r>
              <a:rPr lang="en-US" dirty="0" smtClean="0"/>
              <a:t>The Canadian Reaction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343400" cy="4525963"/>
          </a:xfrm>
        </p:spPr>
        <p:txBody>
          <a:bodyPr/>
          <a:lstStyle/>
          <a:p>
            <a:pPr marL="624078" indent="-514350">
              <a:buAutoNum type="alphaUcPeriod"/>
            </a:pPr>
            <a:r>
              <a:rPr lang="en-US" dirty="0" smtClean="0"/>
              <a:t>‘Riding the Rails’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riding freight trains in search of work, but not finding any, then doing it as something to do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‘</a:t>
            </a:r>
            <a:r>
              <a:rPr lang="en-US" dirty="0" err="1" smtClean="0"/>
              <a:t>Pogey</a:t>
            </a:r>
            <a:r>
              <a:rPr lang="en-US" dirty="0" smtClean="0"/>
              <a:t>’ or Dole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welfare that was lower than the lowest paying jobs to discourage </a:t>
            </a:r>
            <a:r>
              <a:rPr lang="en-US" dirty="0" err="1" smtClean="0"/>
              <a:t>ppl</a:t>
            </a:r>
            <a:r>
              <a:rPr lang="en-US" dirty="0" smtClean="0"/>
              <a:t> from being on it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III.  The Situation under W. L. Mackenzie King (1926-1930)…</a:t>
            </a:r>
            <a:endParaRPr lang="en-US" dirty="0"/>
          </a:p>
        </p:txBody>
      </p:sp>
      <p:pic>
        <p:nvPicPr>
          <p:cNvPr id="4" name="Picture 3" descr="mackenzie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600200"/>
            <a:ext cx="3352800" cy="4446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4114800" cy="4525963"/>
          </a:xfrm>
        </p:spPr>
        <p:txBody>
          <a:bodyPr>
            <a:normAutofit lnSpcReduction="10000"/>
          </a:bodyPr>
          <a:lstStyle/>
          <a:p>
            <a:pPr marL="850392" lvl="1" indent="-457200">
              <a:buFont typeface="+mj-lt"/>
              <a:buAutoNum type="alphaUcPeriod"/>
            </a:pPr>
            <a:r>
              <a:rPr lang="en-US" sz="2400" b="1" u="sng" dirty="0" smtClean="0"/>
              <a:t>Unemployment Relief Camps’</a:t>
            </a:r>
            <a:r>
              <a:rPr lang="en-US" sz="2400" dirty="0" smtClean="0"/>
              <a:t> </a:t>
            </a:r>
            <a:endParaRPr lang="en-US" sz="2000" dirty="0" smtClean="0"/>
          </a:p>
          <a:p>
            <a:pPr marL="1088136" lvl="2" indent="-457200">
              <a:buFont typeface="+mj-lt"/>
              <a:buAutoNum type="arabicPeriod"/>
            </a:pPr>
            <a:r>
              <a:rPr lang="en-US" sz="2200" dirty="0" smtClean="0"/>
              <a:t>work camps open to single unemployed me</a:t>
            </a:r>
          </a:p>
          <a:p>
            <a:pPr marL="850392" lvl="1" indent="-457200">
              <a:buFont typeface="+mj-lt"/>
              <a:buAutoNum type="alphaUcPeriod"/>
            </a:pPr>
            <a:r>
              <a:rPr lang="en-US" sz="2600" dirty="0" smtClean="0"/>
              <a:t>established high ‘tariffs’ </a:t>
            </a:r>
            <a:endParaRPr lang="en-US" sz="2200" dirty="0" smtClean="0"/>
          </a:p>
          <a:p>
            <a:pPr marL="1088136" lvl="2" indent="-457200">
              <a:buFont typeface="+mj-lt"/>
              <a:buAutoNum type="arabicPeriod"/>
            </a:pPr>
            <a:r>
              <a:rPr lang="en-US" sz="2200" dirty="0" smtClean="0"/>
              <a:t>high tax on goods brought into Canada</a:t>
            </a:r>
            <a:endParaRPr lang="en-US" sz="1800" dirty="0" smtClean="0"/>
          </a:p>
          <a:p>
            <a:pPr marL="1088136" lvl="2" indent="-457200">
              <a:buFont typeface="+mj-lt"/>
              <a:buAutoNum type="arabicPeriod"/>
            </a:pPr>
            <a:r>
              <a:rPr lang="en-US" sz="2400" dirty="0" smtClean="0"/>
              <a:t>this made </a:t>
            </a:r>
            <a:r>
              <a:rPr lang="en-US" sz="2400" dirty="0" err="1" smtClean="0"/>
              <a:t>Cnd</a:t>
            </a:r>
            <a:r>
              <a:rPr lang="en-US" sz="2400" dirty="0" smtClean="0"/>
              <a:t> staple goods cheaper </a:t>
            </a:r>
            <a:endParaRPr lang="en-US" sz="2000" dirty="0" smtClean="0"/>
          </a:p>
          <a:p>
            <a:pPr marL="624078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IV.  Under Prime Minister R. B. </a:t>
            </a:r>
            <a:r>
              <a:rPr lang="en-US" dirty="0" err="1" smtClean="0"/>
              <a:t>Bennet</a:t>
            </a:r>
            <a:r>
              <a:rPr lang="en-US" dirty="0" smtClean="0"/>
              <a:t> (1930-1935)</a:t>
            </a:r>
            <a:endParaRPr lang="en-US" dirty="0"/>
          </a:p>
        </p:txBody>
      </p:sp>
      <p:pic>
        <p:nvPicPr>
          <p:cNvPr id="5" name="Picture 4" descr="gdbarriefieldreliefca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524000"/>
            <a:ext cx="4348738" cy="2133600"/>
          </a:xfrm>
          <a:prstGeom prst="rect">
            <a:avLst/>
          </a:prstGeom>
        </p:spPr>
      </p:pic>
      <p:pic>
        <p:nvPicPr>
          <p:cNvPr id="6" name="Picture 5" descr="gdwasootchca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799" y="3810000"/>
            <a:ext cx="4342123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0" y="5086193"/>
            <a:ext cx="4597400" cy="17653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562600" cy="4525963"/>
          </a:xfrm>
        </p:spPr>
        <p:txBody>
          <a:bodyPr>
            <a:normAutofit fontScale="92500" lnSpcReduction="20000"/>
          </a:bodyPr>
          <a:lstStyle/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Like FDR’s plan</a:t>
            </a:r>
          </a:p>
          <a:p>
            <a:pPr marL="624078" lvl="0" indent="-514350">
              <a:buFont typeface="+mj-lt"/>
              <a:buAutoNum type="alphaUcPeriod"/>
            </a:pPr>
            <a:r>
              <a:rPr lang="en-US" dirty="0" smtClean="0"/>
              <a:t>Bennett’s plan called for: </a:t>
            </a:r>
            <a:r>
              <a:rPr lang="en-US" b="1" dirty="0"/>
              <a:t>maximum work week, minimum wage, regulations on working conditions, unemployment insurance, health and accident insurance, revised old age pension plan and agricultural support programs</a:t>
            </a:r>
            <a:r>
              <a:rPr lang="en-US" b="1" dirty="0" smtClean="0"/>
              <a:t>.</a:t>
            </a:r>
            <a:endParaRPr lang="en-US" dirty="0" smtClean="0"/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He </a:t>
            </a:r>
            <a:r>
              <a:rPr lang="en-US" dirty="0" smtClean="0"/>
              <a:t>was criticized for being ineffective </a:t>
            </a:r>
            <a:endParaRPr lang="en-US" dirty="0"/>
          </a:p>
          <a:p>
            <a:pPr marL="109728" indent="0">
              <a:buNone/>
            </a:pPr>
            <a:r>
              <a:rPr lang="en-US" dirty="0" smtClean="0"/>
              <a:t>      (the </a:t>
            </a:r>
            <a:r>
              <a:rPr lang="en-US" dirty="0" smtClean="0"/>
              <a:t>Bennett </a:t>
            </a:r>
            <a:r>
              <a:rPr lang="en-US" dirty="0" smtClean="0"/>
              <a:t>Buggy)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  Bennett’s New Deal</a:t>
            </a:r>
            <a:endParaRPr lang="en-US" dirty="0"/>
          </a:p>
        </p:txBody>
      </p:sp>
      <p:pic>
        <p:nvPicPr>
          <p:cNvPr id="5" name="Picture 4" descr="RB Bennett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1371600"/>
            <a:ext cx="2209800" cy="2954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4800600" cy="5410200"/>
          </a:xfrm>
        </p:spPr>
        <p:txBody>
          <a:bodyPr>
            <a:normAutofit fontScale="85000" lnSpcReduction="20000"/>
          </a:bodyPr>
          <a:lstStyle/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Background:  Relief camp workers very frustrated with social &amp; economic conditions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Wages low ( $0.20/day)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Room &amp; board conditions deemed terrible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and really very little work available,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didn’t feel the ‘pride’ associated with a real job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The Trek: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In June 1935, workers boarded train heading to Ottawa to protest to </a:t>
            </a:r>
            <a:r>
              <a:rPr lang="en-US" dirty="0" err="1" smtClean="0"/>
              <a:t>gov’t</a:t>
            </a: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Were stopped in Regina by the RCMP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The trek became a riot…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VI.  On-to-Ottawa Trek</a:t>
            </a:r>
            <a:endParaRPr lang="en-US" dirty="0"/>
          </a:p>
        </p:txBody>
      </p:sp>
      <p:pic>
        <p:nvPicPr>
          <p:cNvPr id="5" name="Picture 4" descr="0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143000"/>
            <a:ext cx="3505200" cy="2628900"/>
          </a:xfrm>
          <a:prstGeom prst="rect">
            <a:avLst/>
          </a:prstGeom>
        </p:spPr>
      </p:pic>
      <p:pic>
        <p:nvPicPr>
          <p:cNvPr id="6" name="Picture 5" descr="gdontoottawatr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886200"/>
            <a:ext cx="3471862" cy="2800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6345</TotalTime>
  <Words>943</Words>
  <Application>Microsoft Macintosh PowerPoint</Application>
  <PresentationFormat>On-screen Show (4:3)</PresentationFormat>
  <Paragraphs>110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Concourse</vt:lpstr>
      <vt:lpstr>Image</vt:lpstr>
      <vt:lpstr>Reaction &amp; Recovery:  The Great Depression Part II</vt:lpstr>
      <vt:lpstr>The American Reaction</vt:lpstr>
      <vt:lpstr>I. President Hoover (in office from 1929-1933)…</vt:lpstr>
      <vt:lpstr>II. Under President F.D. Roosevelt (1933-1945)</vt:lpstr>
      <vt:lpstr>The Canadian Reaction</vt:lpstr>
      <vt:lpstr>III.  The Situation under W. L. Mackenzie King (1926-1930)…</vt:lpstr>
      <vt:lpstr>IV.  Under Prime Minister R. B. Bennet (1930-1935)</vt:lpstr>
      <vt:lpstr>V.  Bennett’s New Deal</vt:lpstr>
      <vt:lpstr>VI.  On-to-Ottawa Trek</vt:lpstr>
      <vt:lpstr>VII.  Regina Riot 1935</vt:lpstr>
      <vt:lpstr>Consequences of the Depression</vt:lpstr>
      <vt:lpstr>PowerPoint Presentation</vt:lpstr>
      <vt:lpstr>III.  Political Consequences</vt:lpstr>
      <vt:lpstr>The Politics of Protest in 1930’s Canada</vt:lpstr>
      <vt:lpstr>“King or Chaos”</vt:lpstr>
      <vt:lpstr>The Cooperative Commonwealth Federation</vt:lpstr>
      <vt:lpstr>Social Credit</vt:lpstr>
      <vt:lpstr>Union Nationale</vt:lpstr>
      <vt:lpstr>The Liberals after 1935</vt:lpstr>
      <vt:lpstr>Assignment</vt:lpstr>
    </vt:vector>
  </TitlesOfParts>
  <Company>Collingwood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 &amp; Recovery:  The Great Depression Part II</dc:title>
  <dc:creator>Computer Services</dc:creator>
  <cp:lastModifiedBy>Collingwood User</cp:lastModifiedBy>
  <cp:revision>36</cp:revision>
  <dcterms:created xsi:type="dcterms:W3CDTF">2009-10-28T21:24:19Z</dcterms:created>
  <dcterms:modified xsi:type="dcterms:W3CDTF">2013-11-28T03:57:19Z</dcterms:modified>
</cp:coreProperties>
</file>