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2013-05-28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c.ca/news/politics/story/2012/12/20/pol-kyoto-protocol-part-one-ends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 Responding to Global Warming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0" dirty="0"/>
          </a:p>
          <a:p>
            <a:endParaRPr lang="en-US" b="0" dirty="0"/>
          </a:p>
          <a:p>
            <a:r>
              <a:rPr lang="en-US" sz="3900" b="0" dirty="0"/>
              <a:t> Ch. 13 (p. 444-449)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68048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world stand on Kyoto Targets?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CBC</a:t>
            </a:r>
            <a:r>
              <a:rPr lang="en-US" dirty="0" smtClean="0"/>
              <a:t> report Kyoto Protocol Dec 31,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2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0"/>
            <a:ext cx="72901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8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180290"/>
            <a:ext cx="7581901" cy="1653988"/>
          </a:xfrm>
        </p:spPr>
        <p:txBody>
          <a:bodyPr/>
          <a:lstStyle/>
          <a:p>
            <a:r>
              <a:rPr lang="en-US" sz="4400" b="0" dirty="0" smtClean="0"/>
              <a:t>How </a:t>
            </a:r>
            <a:r>
              <a:rPr lang="en-US" sz="4400" b="0" dirty="0"/>
              <a:t>Do You Slow Global Warming?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53568"/>
            <a:ext cx="7581901" cy="5045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200" b="0" dirty="0"/>
          </a:p>
          <a:p>
            <a:r>
              <a:rPr lang="en-US" sz="2200" b="0" dirty="0"/>
              <a:t>According to the majority of climatologists, global warming is caused by the Greenhouse Effect</a:t>
            </a:r>
          </a:p>
          <a:p>
            <a:r>
              <a:rPr lang="en-US" sz="2200" b="0" dirty="0"/>
              <a:t>•The Greenhouse Effect is caused by too much greenhouse gas</a:t>
            </a:r>
          </a:p>
          <a:p>
            <a:r>
              <a:rPr lang="en-US" sz="2200" b="0" dirty="0"/>
              <a:t>•Therefore, reducing greenhouse gas emissions will help to slow global </a:t>
            </a:r>
            <a:r>
              <a:rPr lang="en-US" sz="2200" b="0" dirty="0" smtClean="0"/>
              <a:t>warming</a:t>
            </a:r>
          </a:p>
          <a:p>
            <a:pPr lvl="1"/>
            <a:r>
              <a:rPr lang="en-US" b="0" dirty="0" smtClean="0"/>
              <a:t>Especially </a:t>
            </a:r>
            <a:r>
              <a:rPr lang="en-US" b="0" dirty="0"/>
              <a:t>carbon dioxide (CO2</a:t>
            </a:r>
            <a:r>
              <a:rPr lang="en-US" b="0" dirty="0" smtClean="0"/>
              <a:t>)</a:t>
            </a:r>
            <a:endParaRPr lang="en-US" b="0" dirty="0"/>
          </a:p>
          <a:p>
            <a:r>
              <a:rPr lang="en-US" sz="2200" b="0" dirty="0" smtClean="0"/>
              <a:t>Individually</a:t>
            </a:r>
            <a:r>
              <a:rPr lang="en-US" sz="2200" b="0" dirty="0"/>
              <a:t>, you can reduce your “carbon footprint</a:t>
            </a:r>
            <a:r>
              <a:rPr lang="en-US" sz="2200" b="0" dirty="0" smtClean="0"/>
              <a:t>”</a:t>
            </a:r>
          </a:p>
          <a:p>
            <a:pPr lvl="1"/>
            <a:r>
              <a:rPr lang="en-US" b="0" dirty="0" smtClean="0"/>
              <a:t>Carbon </a:t>
            </a:r>
            <a:r>
              <a:rPr lang="en-US" b="0" dirty="0"/>
              <a:t>footprint = how much greenhouse gas your lifestyle is responsible for producing in a </a:t>
            </a:r>
            <a:r>
              <a:rPr lang="en-US" b="0" dirty="0" smtClean="0"/>
              <a:t>year</a:t>
            </a:r>
          </a:p>
          <a:p>
            <a:pPr lvl="1"/>
            <a:r>
              <a:rPr lang="en-US" b="0" dirty="0" smtClean="0"/>
              <a:t>Measured </a:t>
            </a:r>
            <a:r>
              <a:rPr lang="en-US" b="0" dirty="0"/>
              <a:t>in </a:t>
            </a:r>
            <a:r>
              <a:rPr lang="en-US" b="0" dirty="0" err="1"/>
              <a:t>tonnes</a:t>
            </a:r>
            <a:r>
              <a:rPr lang="en-US" b="0" dirty="0"/>
              <a:t> of carbon dioxide</a:t>
            </a:r>
          </a:p>
          <a:p>
            <a:pPr lvl="1"/>
            <a:endParaRPr lang="en-US" sz="2400" b="0" dirty="0"/>
          </a:p>
          <a:p>
            <a:pPr lvl="1"/>
            <a:endParaRPr lang="en-US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 </a:t>
            </a:r>
            <a:r>
              <a:rPr lang="en-US" b="0" dirty="0"/>
              <a:t>Kyoto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36133"/>
            <a:ext cx="7581901" cy="5266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0" dirty="0"/>
          </a:p>
          <a:p>
            <a:r>
              <a:rPr lang="en-US" sz="2800" b="0" dirty="0"/>
              <a:t>An international agreement negotiated in </a:t>
            </a:r>
            <a:r>
              <a:rPr lang="en-US" sz="2800" b="0" dirty="0" smtClean="0"/>
              <a:t>1997</a:t>
            </a:r>
          </a:p>
          <a:p>
            <a:pPr lvl="1"/>
            <a:r>
              <a:rPr lang="en-US" sz="2800" b="0" dirty="0" smtClean="0"/>
              <a:t>In </a:t>
            </a:r>
            <a:r>
              <a:rPr lang="en-US" sz="2800" b="0" dirty="0"/>
              <a:t>Kyoto, Japan</a:t>
            </a:r>
          </a:p>
          <a:p>
            <a:pPr lvl="1"/>
            <a:r>
              <a:rPr lang="en-US" sz="2800" b="0" dirty="0"/>
              <a:t>Sometimes called the “Kyoto Accord</a:t>
            </a:r>
            <a:r>
              <a:rPr lang="en-US" sz="2800" b="0" dirty="0" smtClean="0"/>
              <a:t>”</a:t>
            </a:r>
            <a:endParaRPr lang="en-US" sz="2800" b="0" dirty="0"/>
          </a:p>
          <a:p>
            <a:r>
              <a:rPr lang="en-US" sz="2800" b="0" dirty="0" smtClean="0"/>
              <a:t>By </a:t>
            </a:r>
            <a:r>
              <a:rPr lang="en-US" sz="2800" b="0" dirty="0"/>
              <a:t>signing the Kyoto Protocol, countries promised to reduce their greenhouse gas emissions to 6% less than their 1990 levels by </a:t>
            </a:r>
            <a:r>
              <a:rPr lang="en-US" sz="2800" b="0" dirty="0" smtClean="0"/>
              <a:t>2012</a:t>
            </a:r>
          </a:p>
          <a:p>
            <a:pPr lvl="1"/>
            <a:r>
              <a:rPr lang="en-US" sz="2800" b="0" dirty="0" smtClean="0"/>
              <a:t>Is </a:t>
            </a:r>
            <a:r>
              <a:rPr lang="en-US" sz="2800" b="0" dirty="0"/>
              <a:t>a legally binding agreement</a:t>
            </a:r>
          </a:p>
          <a:p>
            <a:pPr lvl="1"/>
            <a:r>
              <a:rPr lang="en-US" sz="2800" b="0" dirty="0"/>
              <a:t>175 countries signed (or “ratified”) </a:t>
            </a:r>
            <a:r>
              <a:rPr lang="en-US" sz="2800" b="0" dirty="0" smtClean="0"/>
              <a:t>it</a:t>
            </a:r>
          </a:p>
          <a:p>
            <a:pPr lvl="2"/>
            <a:r>
              <a:rPr lang="en-US" sz="2800" b="0" dirty="0" smtClean="0"/>
              <a:t>Notable </a:t>
            </a:r>
            <a:r>
              <a:rPr lang="en-US" sz="2800" b="0" dirty="0"/>
              <a:t>Exception: USA</a:t>
            </a:r>
          </a:p>
          <a:p>
            <a:pPr lvl="1"/>
            <a:endParaRPr lang="en-US" sz="2400" b="0" dirty="0"/>
          </a:p>
          <a:p>
            <a:pPr lvl="1"/>
            <a:endParaRPr lang="en-US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9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Canada </a:t>
            </a:r>
            <a:r>
              <a:rPr lang="en-US" b="0" dirty="0"/>
              <a:t>and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the </a:t>
            </a:r>
            <a:r>
              <a:rPr lang="en-US" b="0" dirty="0"/>
              <a:t>Kyoto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b="0" dirty="0"/>
          </a:p>
          <a:p>
            <a:r>
              <a:rPr lang="en-US" sz="7400" b="0" dirty="0"/>
              <a:t>Canada signed it in </a:t>
            </a:r>
            <a:r>
              <a:rPr lang="en-US" sz="7400" b="0" dirty="0" smtClean="0"/>
              <a:t>2002</a:t>
            </a:r>
          </a:p>
          <a:p>
            <a:pPr lvl="1"/>
            <a:r>
              <a:rPr lang="en-US" sz="7400" b="0" dirty="0" smtClean="0"/>
              <a:t>Liberal </a:t>
            </a:r>
            <a:r>
              <a:rPr lang="en-US" sz="7400" b="0" dirty="0"/>
              <a:t>Party in power</a:t>
            </a:r>
          </a:p>
          <a:p>
            <a:pPr lvl="1"/>
            <a:r>
              <a:rPr lang="en-US" sz="7400" b="0" dirty="0"/>
              <a:t>70% public support for Kyoto Protocol</a:t>
            </a:r>
          </a:p>
          <a:p>
            <a:pPr lvl="1"/>
            <a:r>
              <a:rPr lang="en-US" sz="7400" b="0" dirty="0"/>
              <a:t>Some businesses and Conservative Party against </a:t>
            </a:r>
            <a:r>
              <a:rPr lang="en-US" sz="7400" b="0" dirty="0" smtClean="0"/>
              <a:t>it</a:t>
            </a:r>
          </a:p>
          <a:p>
            <a:pPr lvl="2"/>
            <a:r>
              <a:rPr lang="en-US" sz="7400" b="0" dirty="0" smtClean="0"/>
              <a:t>Felt </a:t>
            </a:r>
            <a:r>
              <a:rPr lang="en-US" sz="7400" b="0" dirty="0"/>
              <a:t>that cutting emissions would be too expensive, slow economic growth</a:t>
            </a:r>
          </a:p>
          <a:p>
            <a:pPr lvl="2"/>
            <a:r>
              <a:rPr lang="en-US" sz="7400" b="0" dirty="0"/>
              <a:t>Would make Canadian businesses unable to compete with American businesses (US not part of Kyoto)</a:t>
            </a:r>
          </a:p>
          <a:p>
            <a:pPr lvl="2"/>
            <a:r>
              <a:rPr lang="en-US" sz="7400" b="0" dirty="0"/>
              <a:t>Alberta oil and gas industry most vocal in opposition</a:t>
            </a:r>
          </a:p>
          <a:p>
            <a:pPr lvl="1"/>
            <a:endParaRPr lang="en-US" sz="7400" b="0" dirty="0"/>
          </a:p>
          <a:p>
            <a:pPr lvl="1"/>
            <a:r>
              <a:rPr lang="en-US" sz="7400" b="0" dirty="0"/>
              <a:t>Liberal government unable to come up with workable plan to cut </a:t>
            </a:r>
            <a:r>
              <a:rPr lang="en-US" sz="7400" b="0" dirty="0" smtClean="0"/>
              <a:t>emissions</a:t>
            </a:r>
          </a:p>
          <a:p>
            <a:pPr lvl="2"/>
            <a:r>
              <a:rPr lang="en-US" sz="7400" b="0" dirty="0" smtClean="0"/>
              <a:t>One </a:t>
            </a:r>
            <a:r>
              <a:rPr lang="en-US" sz="7400" b="0" dirty="0" err="1"/>
              <a:t>Tonne</a:t>
            </a:r>
            <a:r>
              <a:rPr lang="en-US" sz="7400" b="0" dirty="0"/>
              <a:t> Challenge</a:t>
            </a:r>
          </a:p>
          <a:p>
            <a:pPr lvl="2"/>
            <a:r>
              <a:rPr lang="en-US" sz="7400" b="0" dirty="0"/>
              <a:t>GHG emissions increased to 22% above 1990 levels by 2006</a:t>
            </a:r>
          </a:p>
          <a:p>
            <a:pPr lvl="1"/>
            <a:endParaRPr lang="en-US" sz="2400" b="0" dirty="0"/>
          </a:p>
          <a:p>
            <a:pPr lvl="1"/>
            <a:endParaRPr lang="en-US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Canada </a:t>
            </a:r>
            <a:r>
              <a:rPr lang="en-US" b="0" dirty="0"/>
              <a:t>and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the </a:t>
            </a:r>
            <a:r>
              <a:rPr lang="en-US" b="0" dirty="0"/>
              <a:t>Kyoto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88533"/>
            <a:ext cx="7581901" cy="4707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0" dirty="0"/>
          </a:p>
          <a:p>
            <a:r>
              <a:rPr lang="en-US" sz="2600" b="0" dirty="0"/>
              <a:t>2006: Conservative Party </a:t>
            </a:r>
            <a:r>
              <a:rPr lang="en-US" sz="2600" b="0" dirty="0" smtClean="0"/>
              <a:t>elected</a:t>
            </a:r>
          </a:p>
          <a:p>
            <a:pPr lvl="1"/>
            <a:r>
              <a:rPr lang="en-US" sz="2600" b="0" dirty="0" smtClean="0"/>
              <a:t>Announces </a:t>
            </a:r>
            <a:r>
              <a:rPr lang="en-US" sz="2600" b="0" dirty="0"/>
              <a:t>that Canada unable to meet Kyoto requirements, will no longer be governed by its goals</a:t>
            </a:r>
          </a:p>
          <a:p>
            <a:pPr lvl="1"/>
            <a:r>
              <a:rPr lang="en-US" sz="2600" b="0" dirty="0"/>
              <a:t>Government sets own emission goals and </a:t>
            </a:r>
            <a:r>
              <a:rPr lang="en-US" sz="2600" b="0" dirty="0" smtClean="0"/>
              <a:t>requirements</a:t>
            </a:r>
          </a:p>
          <a:p>
            <a:pPr lvl="2"/>
            <a:r>
              <a:rPr lang="en-US" sz="2600" b="0" dirty="0" smtClean="0"/>
              <a:t>Reduce </a:t>
            </a:r>
            <a:r>
              <a:rPr lang="en-US" sz="2600" b="0" dirty="0"/>
              <a:t>GHG emissions to 20% less than 2006 levels by </a:t>
            </a:r>
            <a:r>
              <a:rPr lang="en-US" sz="2600" b="0" dirty="0" smtClean="0"/>
              <a:t>2020</a:t>
            </a:r>
            <a:endParaRPr lang="en-US" sz="2600" b="0" dirty="0"/>
          </a:p>
          <a:p>
            <a:r>
              <a:rPr lang="en-US" sz="2600" b="0" dirty="0" smtClean="0"/>
              <a:t>Greenhouse </a:t>
            </a:r>
            <a:r>
              <a:rPr lang="en-US" sz="2600" b="0" dirty="0"/>
              <a:t>gas emissions are now 27% above 1990 levels</a:t>
            </a:r>
          </a:p>
          <a:p>
            <a:endParaRPr lang="en-US" sz="26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/>
              <a:t>BC </a:t>
            </a:r>
            <a:r>
              <a:rPr lang="en-US" sz="4400" b="0" dirty="0"/>
              <a:t>and </a:t>
            </a:r>
            <a:r>
              <a:rPr lang="en-US" sz="4400" b="0" dirty="0" smtClean="0"/>
              <a:t>Greenhouse </a:t>
            </a:r>
            <a:br>
              <a:rPr lang="en-US" sz="4400" b="0" dirty="0" smtClean="0"/>
            </a:br>
            <a:r>
              <a:rPr lang="en-US" sz="4400" b="0" dirty="0" smtClean="0"/>
              <a:t>Gas </a:t>
            </a:r>
            <a:r>
              <a:rPr lang="en-US" sz="4400" b="0" dirty="0"/>
              <a:t>Emissions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3867"/>
            <a:ext cx="8432800" cy="45321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b="0" dirty="0"/>
          </a:p>
          <a:p>
            <a:pPr lvl="1"/>
            <a:r>
              <a:rPr lang="en-US" sz="3200" b="0" dirty="0"/>
              <a:t>2008: BC institutes a carbon </a:t>
            </a:r>
            <a:r>
              <a:rPr lang="en-US" sz="3200" b="0" dirty="0" smtClean="0"/>
              <a:t>tax</a:t>
            </a:r>
          </a:p>
          <a:p>
            <a:pPr lvl="2"/>
            <a:r>
              <a:rPr lang="en-US" sz="2600" b="0" dirty="0" smtClean="0"/>
              <a:t>Tax </a:t>
            </a:r>
            <a:r>
              <a:rPr lang="en-US" sz="2600" b="0" dirty="0"/>
              <a:t>put on fossil fuels to discourage </a:t>
            </a:r>
            <a:r>
              <a:rPr lang="en-US" sz="2600" b="0" dirty="0" smtClean="0"/>
              <a:t>use</a:t>
            </a:r>
          </a:p>
          <a:p>
            <a:pPr lvl="3"/>
            <a:r>
              <a:rPr lang="en-US" b="0" dirty="0" smtClean="0"/>
              <a:t>Includes </a:t>
            </a:r>
            <a:r>
              <a:rPr lang="en-US" b="0" dirty="0"/>
              <a:t>a 3.6¢ per </a:t>
            </a:r>
            <a:r>
              <a:rPr lang="en-US" b="0" dirty="0" err="1"/>
              <a:t>litre</a:t>
            </a:r>
            <a:r>
              <a:rPr lang="en-US" b="0" dirty="0"/>
              <a:t> tax on </a:t>
            </a:r>
            <a:r>
              <a:rPr lang="en-US" b="0" dirty="0" smtClean="0"/>
              <a:t>gasoline</a:t>
            </a:r>
            <a:endParaRPr lang="en-US" sz="2400" b="0" dirty="0"/>
          </a:p>
          <a:p>
            <a:pPr lvl="2"/>
            <a:r>
              <a:rPr lang="en-US" b="0" dirty="0"/>
              <a:t>Goals: cut GHG emissions to 33% below 2007 levels by 2020, and 80% by 2050</a:t>
            </a:r>
          </a:p>
          <a:p>
            <a:pPr lvl="2"/>
            <a:r>
              <a:rPr lang="en-US" sz="2800" b="0" dirty="0"/>
              <a:t>Government is “carbon-neutral</a:t>
            </a:r>
            <a:r>
              <a:rPr lang="en-US" sz="2800" b="0" dirty="0" smtClean="0"/>
              <a:t>”</a:t>
            </a:r>
          </a:p>
          <a:p>
            <a:pPr lvl="2"/>
            <a:r>
              <a:rPr lang="en-US" sz="2400" b="0" dirty="0" smtClean="0"/>
              <a:t>GHG </a:t>
            </a:r>
            <a:r>
              <a:rPr lang="en-US" sz="2400" b="0" dirty="0"/>
              <a:t>emissions produced by the BC government that can not be reduced are “offset” by buying “carbon-offsets” </a:t>
            </a:r>
            <a:endParaRPr lang="en-US" sz="2400" b="0" dirty="0" smtClean="0"/>
          </a:p>
          <a:p>
            <a:pPr lvl="3"/>
            <a:r>
              <a:rPr lang="en-US" b="0" dirty="0" smtClean="0"/>
              <a:t>Carbon</a:t>
            </a:r>
            <a:r>
              <a:rPr lang="en-US" b="0" dirty="0"/>
              <a:t>-offsets are usually investments in companies or organizations that are working to reduce GHG emissions (planting trees, developing sources of renewable energy, etc.)</a:t>
            </a:r>
          </a:p>
          <a:p>
            <a:pPr lvl="2"/>
            <a:endParaRPr lang="en-US" b="0" dirty="0"/>
          </a:p>
          <a:p>
            <a:pPr lvl="2"/>
            <a:endParaRPr lang="en-US" b="0" dirty="0"/>
          </a:p>
          <a:p>
            <a:pPr lvl="2"/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2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Copenhagen </a:t>
            </a:r>
            <a:r>
              <a:rPr lang="en-US" sz="3600" b="0" dirty="0"/>
              <a:t>Climate Change Conference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151467"/>
            <a:ext cx="8111065" cy="46845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Held in Copenhagen, Denmark -Dec 2009</a:t>
            </a:r>
          </a:p>
          <a:p>
            <a:r>
              <a:rPr lang="en-US" b="0" dirty="0"/>
              <a:t>•Was a UN conference held to come up with a plan to combat climate change after 2012 (Kyoto)</a:t>
            </a:r>
          </a:p>
          <a:p>
            <a:r>
              <a:rPr lang="en-US" b="0" dirty="0"/>
              <a:t>•Resulted in the Copenhagen </a:t>
            </a:r>
            <a:r>
              <a:rPr lang="en-US" b="0" dirty="0" err="1"/>
              <a:t>AccordSays</a:t>
            </a:r>
            <a:r>
              <a:rPr lang="en-US" b="0" dirty="0"/>
              <a:t> that global warming should be kept below 2C</a:t>
            </a:r>
          </a:p>
          <a:p>
            <a:pPr lvl="1"/>
            <a:r>
              <a:rPr lang="en-US" b="0" dirty="0"/>
              <a:t>Kyoto Protocol should continue to be followed</a:t>
            </a:r>
          </a:p>
          <a:p>
            <a:pPr lvl="1"/>
            <a:r>
              <a:rPr lang="en-US" b="0" dirty="0"/>
              <a:t>Developed countries to create a fund to help developing countries reduce GHG emissions</a:t>
            </a:r>
          </a:p>
          <a:p>
            <a:pPr lvl="1"/>
            <a:r>
              <a:rPr lang="en-US" b="0" dirty="0"/>
              <a:t>Does not include emission goals</a:t>
            </a:r>
          </a:p>
          <a:p>
            <a:pPr lvl="1"/>
            <a:r>
              <a:rPr lang="en-US" b="0" dirty="0"/>
              <a:t>Is not legally binding</a:t>
            </a:r>
          </a:p>
          <a:p>
            <a:pPr lvl="1"/>
            <a:r>
              <a:rPr lang="en-US" b="0" dirty="0"/>
              <a:t>Considered a “good start” or a “failure”, depending on whom you ask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066" y="842434"/>
            <a:ext cx="63500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5-28 at 9.30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84" y="0"/>
            <a:ext cx="75565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0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35</TotalTime>
  <Words>516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   Responding to Global Warming</vt:lpstr>
      <vt:lpstr>How Do You Slow Global Warming?</vt:lpstr>
      <vt:lpstr>The Kyoto Protocol</vt:lpstr>
      <vt:lpstr>Canada and  the Kyoto Protocol</vt:lpstr>
      <vt:lpstr>Canada and  the Kyoto Protocol</vt:lpstr>
      <vt:lpstr>BC and Greenhouse  Gas Emissions</vt:lpstr>
      <vt:lpstr>Copenhagen Climate Change Conference</vt:lpstr>
      <vt:lpstr>PowerPoint Presentation</vt:lpstr>
      <vt:lpstr>PowerPoint Presentation</vt:lpstr>
      <vt:lpstr>Where does the world stand on Kyoto Targets?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Collingwood User</dc:creator>
  <cp:lastModifiedBy>Collingwood User</cp:lastModifiedBy>
  <cp:revision>9</cp:revision>
  <dcterms:created xsi:type="dcterms:W3CDTF">2013-05-29T04:12:38Z</dcterms:created>
  <dcterms:modified xsi:type="dcterms:W3CDTF">2013-05-29T04:47:46Z</dcterms:modified>
</cp:coreProperties>
</file>