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2013-05-17</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2013-05-17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2013-05-17</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2013-05-17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2013-05-17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2013-05-17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2013-05-17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2013-05-17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2013-05-17</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2013-05-17</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r>
            <a:br>
              <a:rPr lang="en-US" dirty="0"/>
            </a:br>
            <a:r>
              <a:rPr lang="en-US" dirty="0"/>
              <a:t/>
            </a:r>
            <a:br>
              <a:rPr lang="en-US" dirty="0"/>
            </a:br>
            <a:r>
              <a:rPr lang="en-US" dirty="0"/>
              <a:t> </a:t>
            </a:r>
            <a:r>
              <a:rPr lang="en-US" b="1" dirty="0"/>
              <a:t>Responding to Poverty</a:t>
            </a:r>
            <a:endParaRPr lang="en-US" dirty="0"/>
          </a:p>
        </p:txBody>
      </p:sp>
      <p:sp>
        <p:nvSpPr>
          <p:cNvPr id="3" name="Subtitle 2"/>
          <p:cNvSpPr>
            <a:spLocks noGrp="1"/>
          </p:cNvSpPr>
          <p:nvPr>
            <p:ph type="subTitle" idx="1"/>
          </p:nvPr>
        </p:nvSpPr>
        <p:spPr/>
        <p:txBody>
          <a:bodyPr/>
          <a:lstStyle/>
          <a:p>
            <a:endParaRPr lang="en-US" dirty="0"/>
          </a:p>
          <a:p>
            <a:endParaRPr lang="en-US" dirty="0"/>
          </a:p>
          <a:p>
            <a:r>
              <a:rPr lang="en-US" dirty="0"/>
              <a:t> </a:t>
            </a:r>
            <a:r>
              <a:rPr lang="en-US" dirty="0" smtClean="0"/>
              <a:t>Counterpoint Ch</a:t>
            </a:r>
            <a:r>
              <a:rPr lang="en-US" dirty="0"/>
              <a:t>. 12 (p. 397-400, 413-419)</a:t>
            </a:r>
            <a:endParaRPr lang="en-US" dirty="0"/>
          </a:p>
        </p:txBody>
      </p:sp>
    </p:spTree>
    <p:extLst>
      <p:ext uri="{BB962C8B-B14F-4D97-AF65-F5344CB8AC3E}">
        <p14:creationId xmlns:p14="http://schemas.microsoft.com/office/powerpoint/2010/main" val="308134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UNICEF</a:t>
            </a:r>
            <a:endParaRPr lang="en-US" dirty="0"/>
          </a:p>
        </p:txBody>
      </p:sp>
      <p:sp>
        <p:nvSpPr>
          <p:cNvPr id="3" name="Content Placeholder 2"/>
          <p:cNvSpPr>
            <a:spLocks noGrp="1"/>
          </p:cNvSpPr>
          <p:nvPr>
            <p:ph idx="1"/>
          </p:nvPr>
        </p:nvSpPr>
        <p:spPr/>
        <p:txBody>
          <a:bodyPr/>
          <a:lstStyle/>
          <a:p>
            <a:r>
              <a:rPr lang="en-US" sz="2800" u="sng" dirty="0" smtClean="0"/>
              <a:t>United </a:t>
            </a:r>
            <a:r>
              <a:rPr lang="en-US" sz="2800" u="sng" dirty="0"/>
              <a:t>Nations International Children Emergency Fund (UNICEF</a:t>
            </a:r>
            <a:r>
              <a:rPr lang="en-US" sz="2800" u="sng" dirty="0" smtClean="0"/>
              <a:t>)</a:t>
            </a:r>
          </a:p>
          <a:p>
            <a:pPr lvl="1"/>
            <a:r>
              <a:rPr lang="en-US" sz="2800" dirty="0" smtClean="0"/>
              <a:t>A </a:t>
            </a:r>
            <a:r>
              <a:rPr lang="en-US" sz="2800" dirty="0"/>
              <a:t>UN agency that helps with children’s issues around the world</a:t>
            </a:r>
          </a:p>
          <a:p>
            <a:pPr lvl="1"/>
            <a:r>
              <a:rPr lang="en-US" sz="2800" dirty="0"/>
              <a:t>Ex. education/schools, immunizations, infrastructure improvements</a:t>
            </a:r>
          </a:p>
          <a:p>
            <a:endParaRPr lang="en-US" u="sng" dirty="0"/>
          </a:p>
          <a:p>
            <a:endParaRPr lang="en-US" dirty="0"/>
          </a:p>
        </p:txBody>
      </p:sp>
    </p:spTree>
    <p:extLst>
      <p:ext uri="{BB962C8B-B14F-4D97-AF65-F5344CB8AC3E}">
        <p14:creationId xmlns:p14="http://schemas.microsoft.com/office/powerpoint/2010/main" val="135122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Debt Relief</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The idea that highly indebted poor countries are unable to improve their standard of living because of their crushing debt, so that debt should be reduced or forgiven by those that lent it</a:t>
            </a:r>
          </a:p>
          <a:p>
            <a:r>
              <a:rPr lang="en-US" dirty="0"/>
              <a:t>•Debt for nature </a:t>
            </a:r>
            <a:r>
              <a:rPr lang="en-US" dirty="0" smtClean="0"/>
              <a:t>swap</a:t>
            </a:r>
          </a:p>
          <a:p>
            <a:pPr lvl="1"/>
            <a:r>
              <a:rPr lang="en-US" dirty="0" smtClean="0"/>
              <a:t>Debt </a:t>
            </a:r>
            <a:r>
              <a:rPr lang="en-US" dirty="0"/>
              <a:t>reduced or forgiven in exchange for better environmental practices by the poor country</a:t>
            </a:r>
          </a:p>
          <a:p>
            <a:endParaRPr lang="en-US" dirty="0"/>
          </a:p>
          <a:p>
            <a:endParaRPr lang="en-US" dirty="0"/>
          </a:p>
        </p:txBody>
      </p:sp>
    </p:spTree>
    <p:extLst>
      <p:ext uri="{BB962C8B-B14F-4D97-AF65-F5344CB8AC3E}">
        <p14:creationId xmlns:p14="http://schemas.microsoft.com/office/powerpoint/2010/main" val="226871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Lending a Hand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3200" dirty="0"/>
              <a:t>When a country’s government is unable (or unwilling) to help its poor, where can help come from?</a:t>
            </a:r>
          </a:p>
          <a:p>
            <a:endParaRPr lang="en-US" dirty="0"/>
          </a:p>
        </p:txBody>
      </p:sp>
    </p:spTree>
    <p:extLst>
      <p:ext uri="{BB962C8B-B14F-4D97-AF65-F5344CB8AC3E}">
        <p14:creationId xmlns:p14="http://schemas.microsoft.com/office/powerpoint/2010/main" val="12096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600" b="1" dirty="0"/>
              <a:t>International Aid (NGOs)</a:t>
            </a:r>
            <a:endParaRPr lang="en-US" sz="3600" dirty="0"/>
          </a:p>
        </p:txBody>
      </p:sp>
      <p:sp>
        <p:nvSpPr>
          <p:cNvPr id="3" name="Content Placeholder 2"/>
          <p:cNvSpPr>
            <a:spLocks noGrp="1"/>
          </p:cNvSpPr>
          <p:nvPr>
            <p:ph idx="1"/>
          </p:nvPr>
        </p:nvSpPr>
        <p:spPr/>
        <p:txBody>
          <a:bodyPr>
            <a:normAutofit/>
          </a:bodyPr>
          <a:lstStyle/>
          <a:p>
            <a:r>
              <a:rPr lang="en-US" sz="2800" u="sng" dirty="0" smtClean="0"/>
              <a:t>Non</a:t>
            </a:r>
            <a:r>
              <a:rPr lang="en-US" sz="2800" u="sng" dirty="0"/>
              <a:t>-governmental organizations (NGOs</a:t>
            </a:r>
            <a:r>
              <a:rPr lang="en-US" sz="2800" u="sng" dirty="0" smtClean="0"/>
              <a:t>) </a:t>
            </a:r>
            <a:r>
              <a:rPr lang="en-US" sz="2800" dirty="0" smtClean="0"/>
              <a:t>and </a:t>
            </a:r>
            <a:r>
              <a:rPr lang="en-US" sz="2800" dirty="0"/>
              <a:t>other non-profit organizations have a large presence in many poverty stricken countries</a:t>
            </a:r>
          </a:p>
          <a:p>
            <a:r>
              <a:rPr lang="en-US" sz="2800" dirty="0"/>
              <a:t>They build schools and housing, help with infrastructure and other projects</a:t>
            </a:r>
          </a:p>
          <a:p>
            <a:r>
              <a:rPr lang="en-US" sz="2800" dirty="0"/>
              <a:t>Examples: Red Cross, Oxfam, World Vision, Free the Children</a:t>
            </a:r>
          </a:p>
          <a:p>
            <a:endParaRPr lang="en-US" dirty="0"/>
          </a:p>
        </p:txBody>
      </p:sp>
    </p:spTree>
    <p:extLst>
      <p:ext uri="{BB962C8B-B14F-4D97-AF65-F5344CB8AC3E}">
        <p14:creationId xmlns:p14="http://schemas.microsoft.com/office/powerpoint/2010/main" val="156331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600" b="1" dirty="0"/>
              <a:t>International Aid (CIDA)</a:t>
            </a:r>
            <a:endParaRPr lang="en-US" sz="3600" dirty="0"/>
          </a:p>
        </p:txBody>
      </p:sp>
      <p:sp>
        <p:nvSpPr>
          <p:cNvPr id="3" name="Content Placeholder 2"/>
          <p:cNvSpPr>
            <a:spLocks noGrp="1"/>
          </p:cNvSpPr>
          <p:nvPr>
            <p:ph idx="1"/>
          </p:nvPr>
        </p:nvSpPr>
        <p:spPr/>
        <p:txBody>
          <a:bodyPr>
            <a:normAutofit/>
          </a:bodyPr>
          <a:lstStyle/>
          <a:p>
            <a:r>
              <a:rPr lang="en-US" sz="3200" u="sng" dirty="0" smtClean="0"/>
              <a:t>Canadian </a:t>
            </a:r>
            <a:r>
              <a:rPr lang="en-US" sz="3200" u="sng" dirty="0"/>
              <a:t>International Development Agency (CIDA) </a:t>
            </a:r>
            <a:endParaRPr lang="en-US" sz="3200" u="sng" dirty="0" smtClean="0"/>
          </a:p>
          <a:p>
            <a:pPr lvl="1"/>
            <a:r>
              <a:rPr lang="en-US" sz="3000" dirty="0" smtClean="0"/>
              <a:t>Government </a:t>
            </a:r>
            <a:r>
              <a:rPr lang="en-US" sz="3000" dirty="0"/>
              <a:t>agency responsible for the distribution of foreign aid to those in need</a:t>
            </a:r>
          </a:p>
          <a:p>
            <a:pPr lvl="1"/>
            <a:r>
              <a:rPr lang="en-US" sz="3000" dirty="0"/>
              <a:t>Originally created to increase foreign aid</a:t>
            </a:r>
          </a:p>
          <a:p>
            <a:pPr lvl="1"/>
            <a:r>
              <a:rPr lang="en-US" sz="3000" dirty="0"/>
              <a:t>Current goal is to work with people in developing countries to help them become self-sufficient</a:t>
            </a:r>
          </a:p>
          <a:p>
            <a:endParaRPr lang="en-US" u="sng" dirty="0"/>
          </a:p>
          <a:p>
            <a:endParaRPr lang="en-US" dirty="0"/>
          </a:p>
        </p:txBody>
      </p:sp>
    </p:spTree>
    <p:extLst>
      <p:ext uri="{BB962C8B-B14F-4D97-AF65-F5344CB8AC3E}">
        <p14:creationId xmlns:p14="http://schemas.microsoft.com/office/powerpoint/2010/main" val="219354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600" b="1" dirty="0"/>
              <a:t>Multilateral / Bilateral Aid</a:t>
            </a:r>
            <a:endParaRPr lang="en-US" sz="3600" dirty="0"/>
          </a:p>
        </p:txBody>
      </p:sp>
      <p:sp>
        <p:nvSpPr>
          <p:cNvPr id="3" name="Content Placeholder 2"/>
          <p:cNvSpPr>
            <a:spLocks noGrp="1"/>
          </p:cNvSpPr>
          <p:nvPr>
            <p:ph idx="1"/>
          </p:nvPr>
        </p:nvSpPr>
        <p:spPr/>
        <p:txBody>
          <a:bodyPr>
            <a:normAutofit/>
          </a:bodyPr>
          <a:lstStyle/>
          <a:p>
            <a:r>
              <a:rPr lang="en-US" sz="2800" u="sng" dirty="0" smtClean="0"/>
              <a:t>Multilateral Aid</a:t>
            </a:r>
          </a:p>
          <a:p>
            <a:pPr lvl="1"/>
            <a:r>
              <a:rPr lang="en-US" sz="2800" dirty="0" smtClean="0"/>
              <a:t>Aid </a:t>
            </a:r>
            <a:r>
              <a:rPr lang="en-US" sz="2800" dirty="0"/>
              <a:t>to less-developed country or region that is funded by a number of different </a:t>
            </a:r>
            <a:r>
              <a:rPr lang="en-US" sz="2800" dirty="0" smtClean="0"/>
              <a:t>governments</a:t>
            </a:r>
            <a:endParaRPr lang="en-US" sz="2800" u="sng" dirty="0"/>
          </a:p>
          <a:p>
            <a:r>
              <a:rPr lang="en-US" sz="2800" u="sng" dirty="0"/>
              <a:t>Bilateral </a:t>
            </a:r>
            <a:r>
              <a:rPr lang="en-US" sz="2800" u="sng" dirty="0" smtClean="0"/>
              <a:t>Aid</a:t>
            </a:r>
          </a:p>
          <a:p>
            <a:pPr lvl="1"/>
            <a:r>
              <a:rPr lang="en-US" sz="2800" dirty="0" smtClean="0"/>
              <a:t>Assistance </a:t>
            </a:r>
            <a:r>
              <a:rPr lang="en-US" sz="2800" dirty="0"/>
              <a:t>from one government to another</a:t>
            </a:r>
          </a:p>
          <a:p>
            <a:pPr lvl="1"/>
            <a:r>
              <a:rPr lang="en-US" sz="2800" dirty="0"/>
              <a:t>Aid is given more </a:t>
            </a:r>
            <a:r>
              <a:rPr lang="en-US" sz="2800" dirty="0" smtClean="0"/>
              <a:t>often </a:t>
            </a:r>
            <a:r>
              <a:rPr lang="en-US" sz="2800" dirty="0"/>
              <a:t>now in the form of grants, rather than loans</a:t>
            </a:r>
          </a:p>
          <a:p>
            <a:endParaRPr lang="en-US" u="sng" dirty="0"/>
          </a:p>
          <a:p>
            <a:endParaRPr lang="en-US" dirty="0"/>
          </a:p>
          <a:p>
            <a:endParaRPr lang="en-US" u="sng" dirty="0"/>
          </a:p>
          <a:p>
            <a:endParaRPr lang="en-US" dirty="0"/>
          </a:p>
        </p:txBody>
      </p:sp>
    </p:spTree>
    <p:extLst>
      <p:ext uri="{BB962C8B-B14F-4D97-AF65-F5344CB8AC3E}">
        <p14:creationId xmlns:p14="http://schemas.microsoft.com/office/powerpoint/2010/main" val="120685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Tied Aid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Often </a:t>
            </a:r>
            <a:r>
              <a:rPr lang="en-US" dirty="0"/>
              <a:t>multilateral and bilateral aid can be classified as </a:t>
            </a:r>
            <a:r>
              <a:rPr lang="en-US" b="1" dirty="0"/>
              <a:t>tied </a:t>
            </a:r>
            <a:r>
              <a:rPr lang="en-US" b="1" dirty="0" smtClean="0"/>
              <a:t>aid</a:t>
            </a:r>
          </a:p>
          <a:p>
            <a:pPr lvl="1"/>
            <a:r>
              <a:rPr lang="en-US" sz="2400" dirty="0" smtClean="0"/>
              <a:t>Definition</a:t>
            </a:r>
            <a:r>
              <a:rPr lang="en-US" sz="2400" dirty="0"/>
              <a:t>: aid given to a developing country that is given with certain conditions (aid with strings attached)</a:t>
            </a:r>
          </a:p>
          <a:p>
            <a:pPr lvl="1"/>
            <a:r>
              <a:rPr lang="en-US" sz="2400" dirty="0"/>
              <a:t>Conditions often include having to buy products from the country giving aid</a:t>
            </a:r>
          </a:p>
          <a:p>
            <a:pPr lvl="1"/>
            <a:r>
              <a:rPr lang="en-US" sz="2400" dirty="0"/>
              <a:t>Sometimes </a:t>
            </a:r>
            <a:r>
              <a:rPr lang="en-US" sz="2400" dirty="0" smtClean="0"/>
              <a:t>criticized </a:t>
            </a:r>
            <a:r>
              <a:rPr lang="en-US" sz="2400" dirty="0"/>
              <a:t>for benefitting rich countries and businesses at the expense of the poor</a:t>
            </a:r>
          </a:p>
          <a:p>
            <a:endParaRPr lang="en-US" dirty="0"/>
          </a:p>
          <a:p>
            <a:endParaRPr lang="en-US" dirty="0"/>
          </a:p>
        </p:txBody>
      </p:sp>
    </p:spTree>
    <p:extLst>
      <p:ext uri="{BB962C8B-B14F-4D97-AF65-F5344CB8AC3E}">
        <p14:creationId xmlns:p14="http://schemas.microsoft.com/office/powerpoint/2010/main" val="162193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United Nations</a:t>
            </a:r>
            <a:endParaRPr lang="en-US" dirty="0"/>
          </a:p>
        </p:txBody>
      </p:sp>
      <p:sp>
        <p:nvSpPr>
          <p:cNvPr id="3" name="Content Placeholder 2"/>
          <p:cNvSpPr>
            <a:spLocks noGrp="1"/>
          </p:cNvSpPr>
          <p:nvPr>
            <p:ph idx="1"/>
          </p:nvPr>
        </p:nvSpPr>
        <p:spPr/>
        <p:txBody>
          <a:bodyPr/>
          <a:lstStyle/>
          <a:p>
            <a:r>
              <a:rPr lang="en-US" sz="3200" dirty="0" smtClean="0"/>
              <a:t>Helps </a:t>
            </a:r>
            <a:r>
              <a:rPr lang="en-US" sz="3200" dirty="0"/>
              <a:t>organize and direct aid to the poor through its various agencies</a:t>
            </a:r>
          </a:p>
          <a:p>
            <a:r>
              <a:rPr lang="en-US" sz="3200" dirty="0"/>
              <a:t>Keeps the peace and helps resolve human rights issues in war-torn countries</a:t>
            </a:r>
          </a:p>
          <a:p>
            <a:endParaRPr lang="en-US" dirty="0"/>
          </a:p>
        </p:txBody>
      </p:sp>
    </p:spTree>
    <p:extLst>
      <p:ext uri="{BB962C8B-B14F-4D97-AF65-F5344CB8AC3E}">
        <p14:creationId xmlns:p14="http://schemas.microsoft.com/office/powerpoint/2010/main" val="277524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600" b="1" dirty="0"/>
              <a:t>World Health Organization (WHO)</a:t>
            </a:r>
            <a:endParaRPr lang="en-US" sz="3600" dirty="0"/>
          </a:p>
        </p:txBody>
      </p:sp>
      <p:sp>
        <p:nvSpPr>
          <p:cNvPr id="3" name="Content Placeholder 2"/>
          <p:cNvSpPr>
            <a:spLocks noGrp="1"/>
          </p:cNvSpPr>
          <p:nvPr>
            <p:ph idx="1"/>
          </p:nvPr>
        </p:nvSpPr>
        <p:spPr/>
        <p:txBody>
          <a:bodyPr/>
          <a:lstStyle/>
          <a:p>
            <a:pPr marL="0" indent="0">
              <a:buNone/>
            </a:pPr>
            <a:endParaRPr lang="en-US" dirty="0"/>
          </a:p>
          <a:p>
            <a:r>
              <a:rPr lang="en-US" sz="2800" b="1" dirty="0" smtClean="0"/>
              <a:t>WHO</a:t>
            </a:r>
            <a:r>
              <a:rPr lang="en-US" sz="2800" dirty="0" smtClean="0"/>
              <a:t> is </a:t>
            </a:r>
            <a:r>
              <a:rPr lang="en-US" sz="2800" dirty="0"/>
              <a:t>a branch of the United Nations dedicated to world health issues</a:t>
            </a:r>
          </a:p>
          <a:p>
            <a:r>
              <a:rPr lang="en-US" sz="2800" dirty="0"/>
              <a:t>Assists countries in controlling disease and outbreaks, and helps with immunization programs</a:t>
            </a:r>
          </a:p>
          <a:p>
            <a:endParaRPr lang="en-US" dirty="0"/>
          </a:p>
        </p:txBody>
      </p:sp>
    </p:spTree>
    <p:extLst>
      <p:ext uri="{BB962C8B-B14F-4D97-AF65-F5344CB8AC3E}">
        <p14:creationId xmlns:p14="http://schemas.microsoft.com/office/powerpoint/2010/main" val="332556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World Bank</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2800" u="sng" dirty="0"/>
              <a:t>World </a:t>
            </a:r>
            <a:r>
              <a:rPr lang="en-US" sz="2800" u="sng" dirty="0" smtClean="0"/>
              <a:t>Bank </a:t>
            </a:r>
            <a:r>
              <a:rPr lang="en-US" sz="2800" dirty="0" smtClean="0"/>
              <a:t>is </a:t>
            </a:r>
            <a:r>
              <a:rPr lang="en-US" sz="2800" dirty="0"/>
              <a:t>an international agency that lends money to developing countries to help them build infrastructure projects and improve the standard of </a:t>
            </a:r>
            <a:r>
              <a:rPr lang="en-US" sz="2800" dirty="0" smtClean="0"/>
              <a:t>living</a:t>
            </a:r>
            <a:endParaRPr lang="en-US" sz="2800" dirty="0"/>
          </a:p>
        </p:txBody>
      </p:sp>
    </p:spTree>
    <p:extLst>
      <p:ext uri="{BB962C8B-B14F-4D97-AF65-F5344CB8AC3E}">
        <p14:creationId xmlns:p14="http://schemas.microsoft.com/office/powerpoint/2010/main" val="1019625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17</TotalTime>
  <Words>385</Words>
  <Application>Microsoft Macintosh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Precedent</vt:lpstr>
      <vt:lpstr>   Responding to Poverty</vt:lpstr>
      <vt:lpstr> Lending a Hand</vt:lpstr>
      <vt:lpstr> International Aid (NGOs)</vt:lpstr>
      <vt:lpstr> International Aid (CIDA)</vt:lpstr>
      <vt:lpstr> Multilateral / Bilateral Aid</vt:lpstr>
      <vt:lpstr> Tied Aid</vt:lpstr>
      <vt:lpstr> United Nations</vt:lpstr>
      <vt:lpstr> World Health Organization (WHO)</vt:lpstr>
      <vt:lpstr> World Bank</vt:lpstr>
      <vt:lpstr> UNICEF</vt:lpstr>
      <vt:lpstr> Debt Relief</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Responding to Poverty</dc:title>
  <dc:creator>Collingwood User</dc:creator>
  <cp:lastModifiedBy>Collingwood User</cp:lastModifiedBy>
  <cp:revision>17</cp:revision>
  <dcterms:created xsi:type="dcterms:W3CDTF">2013-05-18T05:20:37Z</dcterms:created>
  <dcterms:modified xsi:type="dcterms:W3CDTF">2013-05-18T05:37:54Z</dcterms:modified>
</cp:coreProperties>
</file>