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448024C-2202-EE41-B186-F682CB1D9EAE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024C-2202-EE41-B186-F682CB1D9EAE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881B-F69F-B04F-848D-DA6D868F3C3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024C-2202-EE41-B186-F682CB1D9EAE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881B-F69F-B04F-848D-DA6D868F3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024C-2202-EE41-B186-F682CB1D9EAE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881B-F69F-B04F-848D-DA6D868F3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448024C-2202-EE41-B186-F682CB1D9EAE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448024C-2202-EE41-B186-F682CB1D9EAE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881B-F69F-B04F-848D-DA6D868F3C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024C-2202-EE41-B186-F682CB1D9EAE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881B-F69F-B04F-848D-DA6D868F3C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48024C-2202-EE41-B186-F682CB1D9EAE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881B-F69F-B04F-848D-DA6D868F3C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48024C-2202-EE41-B186-F682CB1D9EAE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881B-F69F-B04F-848D-DA6D868F3C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448024C-2202-EE41-B186-F682CB1D9EAE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881B-F69F-B04F-848D-DA6D868F3C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024C-2202-EE41-B186-F682CB1D9EAE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881B-F69F-B04F-848D-DA6D868F3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024C-2202-EE41-B186-F682CB1D9EAE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881B-F69F-B04F-848D-DA6D868F3C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024C-2202-EE41-B186-F682CB1D9EAE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881B-F69F-B04F-848D-DA6D868F3C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024C-2202-EE41-B186-F682CB1D9EAE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881B-F69F-B04F-848D-DA6D868F3C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448024C-2202-EE41-B186-F682CB1D9EAE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448024C-2202-EE41-B186-F682CB1D9EAE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3F12881B-F69F-B04F-848D-DA6D868F3C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024C-2202-EE41-B186-F682CB1D9EAE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881B-F69F-B04F-848D-DA6D868F3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024C-2202-EE41-B186-F682CB1D9EAE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881B-F69F-B04F-848D-DA6D868F3C3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024C-2202-EE41-B186-F682CB1D9EAE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3F12881B-F69F-B04F-848D-DA6D868F3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024C-2202-EE41-B186-F682CB1D9EAE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881B-F69F-B04F-848D-DA6D868F3C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448024C-2202-EE41-B186-F682CB1D9EAE}" type="datetimeFigureOut">
              <a:rPr lang="en-US" smtClean="0"/>
              <a:t>2013-05-15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12881B-F69F-B04F-848D-DA6D868F3C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dr.undp.org/en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dr.undp.org/en/data/map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 of Living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831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Development Index world </a:t>
            </a:r>
            <a:r>
              <a:rPr lang="en-US" dirty="0" smtClean="0">
                <a:hlinkClick r:id="rId2"/>
              </a:rPr>
              <a:t>map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8474" y="2136469"/>
            <a:ext cx="4929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2013 HUMAN DEVELOMENT REPORT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4"/>
          <a:srcRect l="164" r="164"/>
          <a:stretch>
            <a:fillRect/>
          </a:stretch>
        </p:blipFill>
        <p:spPr>
          <a:xfrm>
            <a:off x="4849777" y="1981200"/>
            <a:ext cx="3592513" cy="4144963"/>
          </a:xfrm>
        </p:spPr>
      </p:pic>
    </p:spTree>
    <p:extLst>
      <p:ext uri="{BB962C8B-B14F-4D97-AF65-F5344CB8AC3E}">
        <p14:creationId xmlns:p14="http://schemas.microsoft.com/office/powerpoint/2010/main" val="842457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800" b="1" dirty="0"/>
              <a:t>Human Development </a:t>
            </a:r>
            <a:r>
              <a:rPr lang="en-US" sz="2800" b="1" dirty="0" smtClean="0"/>
              <a:t>Index - Canada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94060"/>
            <a:ext cx="7556313" cy="47321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Traditionally ranks very high in the UN Human Development </a:t>
            </a:r>
            <a:r>
              <a:rPr lang="en-US" dirty="0" smtClean="0"/>
              <a:t>Index</a:t>
            </a:r>
          </a:p>
          <a:p>
            <a:pPr lvl="2"/>
            <a:r>
              <a:rPr lang="en-US" sz="1600" dirty="0" smtClean="0"/>
              <a:t>#</a:t>
            </a:r>
            <a:r>
              <a:rPr lang="en-US" sz="1600" dirty="0"/>
              <a:t>1 for most of the 1990s</a:t>
            </a:r>
          </a:p>
          <a:p>
            <a:pPr lvl="2"/>
            <a:r>
              <a:rPr lang="en-US" dirty="0"/>
              <a:t>#4 in 2009, but #8 in 2010 using new </a:t>
            </a:r>
            <a:r>
              <a:rPr lang="en-US" dirty="0" smtClean="0"/>
              <a:t>measurements</a:t>
            </a:r>
            <a:endParaRPr lang="en-US" dirty="0"/>
          </a:p>
          <a:p>
            <a:pPr lvl="1"/>
            <a:r>
              <a:rPr lang="en-US" sz="2000" dirty="0"/>
              <a:t>Human Poverty Index -#</a:t>
            </a:r>
            <a:r>
              <a:rPr lang="en-US" sz="2000" dirty="0" smtClean="0"/>
              <a:t>12</a:t>
            </a:r>
          </a:p>
          <a:p>
            <a:pPr lvl="2"/>
            <a:r>
              <a:rPr lang="en-US" dirty="0" smtClean="0"/>
              <a:t>Takes </a:t>
            </a:r>
            <a:r>
              <a:rPr lang="en-US" dirty="0"/>
              <a:t>into account a country’s level of </a:t>
            </a:r>
            <a:r>
              <a:rPr lang="en-US" dirty="0" smtClean="0"/>
              <a:t>poverty</a:t>
            </a:r>
            <a:endParaRPr lang="en-US" dirty="0"/>
          </a:p>
          <a:p>
            <a:pPr lvl="1"/>
            <a:r>
              <a:rPr lang="en-US" sz="2000" dirty="0"/>
              <a:t>Gender-Related Development Index -#</a:t>
            </a:r>
            <a:r>
              <a:rPr lang="en-US" sz="2000" dirty="0" smtClean="0"/>
              <a:t>4</a:t>
            </a:r>
          </a:p>
          <a:p>
            <a:pPr lvl="2"/>
            <a:r>
              <a:rPr lang="en-US" dirty="0" smtClean="0"/>
              <a:t>Takes </a:t>
            </a:r>
            <a:r>
              <a:rPr lang="en-US" dirty="0"/>
              <a:t>into account gender differences in health/education/</a:t>
            </a:r>
            <a:r>
              <a:rPr lang="en-US" dirty="0" smtClean="0"/>
              <a:t>economy</a:t>
            </a:r>
            <a:endParaRPr lang="en-US" dirty="0"/>
          </a:p>
          <a:p>
            <a:pPr lvl="1"/>
            <a:r>
              <a:rPr lang="en-US" sz="2000" dirty="0"/>
              <a:t>Gender Empowerment Measure -#</a:t>
            </a:r>
            <a:r>
              <a:rPr lang="en-US" sz="2000" dirty="0" smtClean="0"/>
              <a:t>12</a:t>
            </a:r>
          </a:p>
          <a:p>
            <a:pPr lvl="2"/>
            <a:r>
              <a:rPr lang="en-US" dirty="0" smtClean="0"/>
              <a:t>Measures </a:t>
            </a:r>
            <a:r>
              <a:rPr lang="en-US" dirty="0"/>
              <a:t>gender differences in economic and political participation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557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Classifying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15248"/>
            <a:ext cx="7556313" cy="50109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800" dirty="0"/>
              <a:t>Countries with similar standards of living are often grouped together into certain categories:</a:t>
            </a:r>
          </a:p>
          <a:p>
            <a:r>
              <a:rPr lang="en-US" sz="2800" u="sng" dirty="0"/>
              <a:t>Developed Countries: </a:t>
            </a:r>
            <a:r>
              <a:rPr lang="en-US" sz="2800" dirty="0"/>
              <a:t>industrialized economy, good education and health care systems, little to no population growth (ex. Canada and USA)</a:t>
            </a:r>
          </a:p>
          <a:p>
            <a:r>
              <a:rPr lang="en-US" sz="2800" u="sng" dirty="0"/>
              <a:t>Newly Industrialized Countries: </a:t>
            </a:r>
            <a:r>
              <a:rPr lang="en-US" sz="2800" dirty="0"/>
              <a:t>recently shifted from an agricultural to industrialized economy, increasing population (ex. China and India)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66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Classifying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56018"/>
            <a:ext cx="7556313" cy="4670145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800" u="sng" dirty="0"/>
              <a:t>Developing Countries: </a:t>
            </a:r>
            <a:r>
              <a:rPr lang="en-US" sz="2800" dirty="0"/>
              <a:t>lower standards of living, more agriculturally based economy, inequalities in education/health care, high population growth (ex. Vietnam and Chile)</a:t>
            </a:r>
          </a:p>
          <a:p>
            <a:r>
              <a:rPr lang="en-US" sz="2800" u="sng" dirty="0"/>
              <a:t>•Highly Indebted Poor Countries: </a:t>
            </a:r>
            <a:r>
              <a:rPr lang="en-US" sz="2800" dirty="0"/>
              <a:t>less developed countries that are greatly in debt with high levels of poverty (ex. Ethiopia and Bolivia)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688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Standard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Definition: a measure of the prosperity and quality of life of a country</a:t>
            </a:r>
          </a:p>
          <a:p>
            <a:r>
              <a:rPr lang="en-US" sz="2400" dirty="0"/>
              <a:t>In general, the higher the standard of living of a country, the better the life of its citizens.</a:t>
            </a:r>
          </a:p>
          <a:p>
            <a:r>
              <a:rPr lang="en-US" sz="2400" dirty="0"/>
              <a:t>Standards of living can vary greatly from country to country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03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Measuring Standards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1"/>
            <a:ext cx="8048125" cy="411001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800" b="1" u="sng" dirty="0"/>
              <a:t>Human Development </a:t>
            </a:r>
            <a:r>
              <a:rPr lang="en-US" sz="2800" b="1" u="sng" dirty="0" smtClean="0"/>
              <a:t>Index </a:t>
            </a:r>
          </a:p>
          <a:p>
            <a:r>
              <a:rPr lang="en-US" sz="2800" dirty="0" smtClean="0"/>
              <a:t>published </a:t>
            </a:r>
            <a:r>
              <a:rPr lang="en-US" sz="2800" dirty="0"/>
              <a:t>every year by the United Nations</a:t>
            </a:r>
          </a:p>
          <a:p>
            <a:r>
              <a:rPr lang="en-US" sz="2800" dirty="0"/>
              <a:t>ranks countries by standard of living</a:t>
            </a:r>
          </a:p>
          <a:p>
            <a:pPr lvl="1"/>
            <a:r>
              <a:rPr lang="en-US" sz="2800" dirty="0"/>
              <a:t>uses three criteria to determine </a:t>
            </a:r>
            <a:r>
              <a:rPr lang="en-US" sz="2800" dirty="0" smtClean="0"/>
              <a:t>rankings</a:t>
            </a:r>
          </a:p>
          <a:p>
            <a:pPr lvl="2"/>
            <a:r>
              <a:rPr lang="en-US" sz="2800" dirty="0" smtClean="0"/>
              <a:t>Education</a:t>
            </a:r>
            <a:r>
              <a:rPr lang="en-US" sz="2800" dirty="0"/>
              <a:t>, Health, and Economics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22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Ten/Bottom Ten 2009</a:t>
            </a:r>
            <a:endParaRPr lang="en-US" dirty="0"/>
          </a:p>
        </p:txBody>
      </p:sp>
      <p:pic>
        <p:nvPicPr>
          <p:cNvPr id="4" name="Content Placeholder 3" descr="Screen Shot 2013-05-15 at 7.50.25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27" r="-46343"/>
          <a:stretch/>
        </p:blipFill>
        <p:spPr/>
      </p:pic>
    </p:spTree>
    <p:extLst>
      <p:ext uri="{BB962C8B-B14F-4D97-AF65-F5344CB8AC3E}">
        <p14:creationId xmlns:p14="http://schemas.microsoft.com/office/powerpoint/2010/main" val="3766675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Development Index 2009</a:t>
            </a:r>
            <a:endParaRPr lang="en-US" dirty="0"/>
          </a:p>
        </p:txBody>
      </p:sp>
      <p:pic>
        <p:nvPicPr>
          <p:cNvPr id="4" name="Content Placeholder 3" descr="Screen Shot 2013-05-15 at 7.50.51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1"/>
          <a:stretch/>
        </p:blipFill>
        <p:spPr/>
      </p:pic>
    </p:spTree>
    <p:extLst>
      <p:ext uri="{BB962C8B-B14F-4D97-AF65-F5344CB8AC3E}">
        <p14:creationId xmlns:p14="http://schemas.microsoft.com/office/powerpoint/2010/main" val="845408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Human Development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800" dirty="0" smtClean="0"/>
              <a:t>Education</a:t>
            </a:r>
          </a:p>
          <a:p>
            <a:pPr lvl="1"/>
            <a:r>
              <a:rPr lang="en-US" sz="2800" dirty="0" smtClean="0"/>
              <a:t>Literacy rates</a:t>
            </a:r>
          </a:p>
          <a:p>
            <a:pPr lvl="1"/>
            <a:r>
              <a:rPr lang="en-US" sz="2800" dirty="0" smtClean="0"/>
              <a:t>Mean Years of Schooling: average number of years spent going to school</a:t>
            </a:r>
          </a:p>
          <a:p>
            <a:pPr lvl="1"/>
            <a:r>
              <a:rPr lang="en-US" sz="2800" dirty="0" smtClean="0"/>
              <a:t>Expected </a:t>
            </a:r>
            <a:r>
              <a:rPr lang="en-US" sz="2800" dirty="0"/>
              <a:t>Years of Schooling: number of years people are expected to go to school for</a:t>
            </a:r>
          </a:p>
          <a:p>
            <a:pPr lvl="1"/>
            <a:r>
              <a:rPr lang="en-US" sz="2800" dirty="0"/>
              <a:t>Education increases the spread of useful information and leads to better job opportunities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777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Human Development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Health</a:t>
            </a:r>
          </a:p>
          <a:p>
            <a:pPr lvl="1"/>
            <a:r>
              <a:rPr lang="en-US" sz="2800" dirty="0" smtClean="0"/>
              <a:t>Life </a:t>
            </a:r>
            <a:r>
              <a:rPr lang="en-US" sz="2800" dirty="0"/>
              <a:t>expectancy: number of years a baby born that year is expected to live</a:t>
            </a:r>
          </a:p>
          <a:p>
            <a:pPr lvl="1"/>
            <a:r>
              <a:rPr lang="en-US" sz="2800" dirty="0"/>
              <a:t>People in countries with well-developed medical systems and lots of food/clean water live longer and have better lives.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9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Human Development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 lnSpcReduction="10000"/>
          </a:bodyPr>
          <a:lstStyle/>
          <a:p>
            <a:pPr marL="228600" lvl="1" indent="0">
              <a:buNone/>
            </a:pPr>
            <a:r>
              <a:rPr lang="en-US" sz="2400" dirty="0" smtClean="0"/>
              <a:t>Economics</a:t>
            </a:r>
          </a:p>
          <a:p>
            <a:pPr lvl="1"/>
            <a:r>
              <a:rPr lang="en-US" sz="2400" dirty="0" smtClean="0"/>
              <a:t>Gross </a:t>
            </a:r>
            <a:r>
              <a:rPr lang="en-US" sz="2400" dirty="0"/>
              <a:t>National Income (GNI) per </a:t>
            </a:r>
            <a:r>
              <a:rPr lang="en-US" sz="2400" dirty="0" smtClean="0"/>
              <a:t>capita</a:t>
            </a:r>
          </a:p>
          <a:p>
            <a:pPr lvl="2"/>
            <a:r>
              <a:rPr lang="en-US" sz="2400" dirty="0" smtClean="0"/>
              <a:t>The </a:t>
            </a:r>
            <a:r>
              <a:rPr lang="en-US" sz="2400" dirty="0"/>
              <a:t>average income of a person in a year</a:t>
            </a:r>
          </a:p>
          <a:p>
            <a:pPr lvl="2"/>
            <a:r>
              <a:rPr lang="en-US" sz="2400" dirty="0"/>
              <a:t>per capita = per person</a:t>
            </a:r>
          </a:p>
          <a:p>
            <a:pPr lvl="2"/>
            <a:r>
              <a:rPr lang="en-US" sz="2400" dirty="0"/>
              <a:t>Averaged across population (GNI / total population)</a:t>
            </a:r>
          </a:p>
          <a:p>
            <a:pPr lvl="2"/>
            <a:r>
              <a:rPr lang="en-US" sz="2400" dirty="0"/>
              <a:t>More accurate than </a:t>
            </a:r>
            <a:r>
              <a:rPr lang="en-US" sz="2400" b="1" dirty="0"/>
              <a:t>Gross Domestic Product (GDP)</a:t>
            </a:r>
            <a:r>
              <a:rPr lang="en-US" sz="2400" dirty="0"/>
              <a:t>GDP: the total value of all goods and services produced in a country in one </a:t>
            </a:r>
            <a:r>
              <a:rPr lang="en-US" sz="2400" dirty="0" smtClean="0"/>
              <a:t>year</a:t>
            </a:r>
            <a:endParaRPr lang="en-US" sz="2400" dirty="0"/>
          </a:p>
          <a:p>
            <a:r>
              <a:rPr lang="en-US" sz="2400" dirty="0"/>
              <a:t>The more money a person makes, the better its economy, the better the lives of the population.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457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Human Development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973714" cy="4144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dirty="0" smtClean="0"/>
              <a:t>Criticisms</a:t>
            </a:r>
          </a:p>
          <a:p>
            <a:r>
              <a:rPr lang="en-US" sz="2200" dirty="0" smtClean="0"/>
              <a:t>Not </a:t>
            </a:r>
            <a:r>
              <a:rPr lang="en-US" sz="2200" dirty="0"/>
              <a:t>all countries keep track of these stats, some lie</a:t>
            </a:r>
          </a:p>
          <a:p>
            <a:r>
              <a:rPr lang="en-US" sz="2200" dirty="0"/>
              <a:t>Doesn’t take into account the environment, crime, politics, freedoms/rights, etc.</a:t>
            </a:r>
          </a:p>
          <a:p>
            <a:r>
              <a:rPr lang="en-US" sz="2200" dirty="0"/>
              <a:t>Doesn’t take into account enough statistics</a:t>
            </a:r>
          </a:p>
          <a:p>
            <a:r>
              <a:rPr lang="en-US" sz="2200" dirty="0"/>
              <a:t>Much economic activity in poor countries is not reported (</a:t>
            </a:r>
            <a:r>
              <a:rPr lang="en-US" sz="2200" dirty="0" err="1"/>
              <a:t>ie</a:t>
            </a:r>
            <a:r>
              <a:rPr lang="en-US" sz="2200" dirty="0"/>
              <a:t>. trading/bartering, “under the table” cash dealings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Relies </a:t>
            </a:r>
            <a:r>
              <a:rPr lang="en-US" sz="2200" dirty="0"/>
              <a:t>too much on </a:t>
            </a:r>
            <a:r>
              <a:rPr lang="en-US" sz="2200" dirty="0" smtClean="0"/>
              <a:t>averages</a:t>
            </a:r>
          </a:p>
          <a:p>
            <a:pPr lvl="1"/>
            <a:r>
              <a:rPr lang="en-US" sz="2200" dirty="0" smtClean="0"/>
              <a:t>Ex</a:t>
            </a:r>
            <a:r>
              <a:rPr lang="en-US" sz="2200" dirty="0"/>
              <a:t>. A country with a small number of super-rich people and many poor people can have a high per capita GNI, and therefore a high ranking (</a:t>
            </a:r>
            <a:r>
              <a:rPr lang="en-US" sz="2200" dirty="0" err="1"/>
              <a:t>ie</a:t>
            </a:r>
            <a:r>
              <a:rPr lang="en-US" sz="2200" dirty="0"/>
              <a:t>. Saudi Arabia).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90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883</TotalTime>
  <Words>554</Words>
  <Application>Microsoft Macintosh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Advantage</vt:lpstr>
      <vt:lpstr>Standard of Living</vt:lpstr>
      <vt:lpstr> Standard of Living</vt:lpstr>
      <vt:lpstr> Measuring Standards of Living</vt:lpstr>
      <vt:lpstr>Top Ten/Bottom Ten 2009</vt:lpstr>
      <vt:lpstr>Human Development Index 2009</vt:lpstr>
      <vt:lpstr> Human Development Index</vt:lpstr>
      <vt:lpstr> Human Development Index</vt:lpstr>
      <vt:lpstr> Human Development Index</vt:lpstr>
      <vt:lpstr> Human Development Index</vt:lpstr>
      <vt:lpstr>Human Development Index world map</vt:lpstr>
      <vt:lpstr> Human Development Index - Canada</vt:lpstr>
      <vt:lpstr> Classifying Countries</vt:lpstr>
      <vt:lpstr> Classifying Countries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of Living</dc:title>
  <dc:creator>Collingwood User</dc:creator>
  <cp:lastModifiedBy>Collingwood User</cp:lastModifiedBy>
  <cp:revision>14</cp:revision>
  <dcterms:created xsi:type="dcterms:W3CDTF">2013-05-14T02:52:28Z</dcterms:created>
  <dcterms:modified xsi:type="dcterms:W3CDTF">2013-05-16T02:57:34Z</dcterms:modified>
</cp:coreProperties>
</file>