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64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9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E427D-8785-2747-935D-79A9CFC524D3}" type="datetimeFigureOut">
              <a:rPr lang="en-US" smtClean="0"/>
              <a:t>2013-10-09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FA9F-1D80-0C47-B117-209ED5651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1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E427D-8785-2747-935D-79A9CFC524D3}" type="datetimeFigureOut">
              <a:rPr lang="en-US" smtClean="0"/>
              <a:t>2013-10-09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FA9F-1D80-0C47-B117-209ED5651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8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E427D-8785-2747-935D-79A9CFC524D3}" type="datetimeFigureOut">
              <a:rPr lang="en-US" smtClean="0"/>
              <a:t>2013-10-09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FA9F-1D80-0C47-B117-209ED5651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8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E427D-8785-2747-935D-79A9CFC524D3}" type="datetimeFigureOut">
              <a:rPr lang="en-US" smtClean="0"/>
              <a:t>2013-10-09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FA9F-1D80-0C47-B117-209ED5651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832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E427D-8785-2747-935D-79A9CFC524D3}" type="datetimeFigureOut">
              <a:rPr lang="en-US" smtClean="0"/>
              <a:t>2013-10-09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FA9F-1D80-0C47-B117-209ED5651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68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E427D-8785-2747-935D-79A9CFC524D3}" type="datetimeFigureOut">
              <a:rPr lang="en-US" smtClean="0"/>
              <a:t>2013-10-09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FA9F-1D80-0C47-B117-209ED5651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705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E427D-8785-2747-935D-79A9CFC524D3}" type="datetimeFigureOut">
              <a:rPr lang="en-US" smtClean="0"/>
              <a:t>2013-10-09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FA9F-1D80-0C47-B117-209ED5651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9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E427D-8785-2747-935D-79A9CFC524D3}" type="datetimeFigureOut">
              <a:rPr lang="en-US" smtClean="0"/>
              <a:t>2013-10-09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FA9F-1D80-0C47-B117-209ED5651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63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E427D-8785-2747-935D-79A9CFC524D3}" type="datetimeFigureOut">
              <a:rPr lang="en-US" smtClean="0"/>
              <a:t>2013-10-09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FA9F-1D80-0C47-B117-209ED5651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928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E427D-8785-2747-935D-79A9CFC524D3}" type="datetimeFigureOut">
              <a:rPr lang="en-US" smtClean="0"/>
              <a:t>2013-10-09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FA9F-1D80-0C47-B117-209ED5651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16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E427D-8785-2747-935D-79A9CFC524D3}" type="datetimeFigureOut">
              <a:rPr lang="en-US" smtClean="0"/>
              <a:t>2013-10-09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FA9F-1D80-0C47-B117-209ED5651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269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E427D-8785-2747-935D-79A9CFC524D3}" type="datetimeFigureOut">
              <a:rPr lang="en-US" smtClean="0"/>
              <a:t>2013-10-09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6FA9F-1D80-0C47-B117-209ED5651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57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Start of World War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705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Schlieffen</a:t>
            </a:r>
            <a:r>
              <a:rPr lang="en-US" dirty="0"/>
              <a:t> Plan </a:t>
            </a:r>
          </a:p>
        </p:txBody>
      </p:sp>
      <p:pic>
        <p:nvPicPr>
          <p:cNvPr id="4" name="Content Placeholder 3" descr="map_plan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928" r="-2792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80131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PROBLEMS with the </a:t>
            </a:r>
            <a:r>
              <a:rPr lang="en-US" dirty="0" err="1"/>
              <a:t>Schlieffen</a:t>
            </a:r>
            <a:r>
              <a:rPr lang="en-US" dirty="0"/>
              <a:t> Plan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813" y="1056962"/>
            <a:ext cx="8229600" cy="72135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- The </a:t>
            </a:r>
            <a:r>
              <a:rPr lang="en-US" dirty="0"/>
              <a:t>plan assumed Belgium would not fight.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374" y="1746300"/>
            <a:ext cx="7382676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/>
              <a:t>WRONG-</a:t>
            </a:r>
            <a:r>
              <a:rPr lang="en-US" sz="2400" dirty="0"/>
              <a:t> they did, slowing German progress.</a:t>
            </a:r>
            <a:r>
              <a:rPr lang="en-US" sz="2400" dirty="0" smtClean="0">
                <a:effectLst/>
              </a:rPr>
              <a:t> </a:t>
            </a:r>
            <a:endParaRPr lang="en-US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38151" y="2213256"/>
            <a:ext cx="8448649" cy="7213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3200" dirty="0" smtClean="0"/>
              <a:t>plan </a:t>
            </a:r>
            <a:r>
              <a:rPr lang="en-US" sz="3200" dirty="0"/>
              <a:t>assumed Britain would not </a:t>
            </a:r>
            <a:r>
              <a:rPr lang="en-US" sz="3200" dirty="0" err="1"/>
              <a:t>honour</a:t>
            </a:r>
            <a:r>
              <a:rPr lang="en-US" sz="3200" dirty="0"/>
              <a:t> an old treaty guaranteeing Belgium’s neutrality.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912" y="3872996"/>
            <a:ext cx="8229600" cy="7213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The plan assumed that it would take old Russia a long time to mobilize.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53374" y="3388531"/>
            <a:ext cx="7070765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en-US" sz="2400" b="1" dirty="0"/>
              <a:t>WRONG</a:t>
            </a:r>
            <a:r>
              <a:rPr lang="en-US" sz="2400" dirty="0"/>
              <a:t>- they did. France was going to get help.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53374" y="4920894"/>
            <a:ext cx="7382676" cy="11079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en-US" sz="2400" b="1" dirty="0"/>
              <a:t>WRONG</a:t>
            </a:r>
            <a:r>
              <a:rPr lang="en-US" sz="2400" dirty="0"/>
              <a:t>- it took only 10 days, meaning German troops had to be moved immediately to the Eastern front.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913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  <p:bldP spid="6" grpId="0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Because of these problems, the German offensive stalled </a:t>
            </a:r>
          </a:p>
          <a:p>
            <a:pPr lvl="0"/>
            <a:r>
              <a:rPr lang="en-US"/>
              <a:t>Faced with a retreat, the Generals insisted that the soldiers dig in defensive trenches so </a:t>
            </a:r>
            <a:r>
              <a:rPr lang="en-US"/>
              <a:t>they </a:t>
            </a:r>
            <a:r>
              <a:rPr lang="en-US" smtClean="0"/>
              <a:t>could </a:t>
            </a:r>
            <a:r>
              <a:rPr lang="en-US"/>
              <a:t>hold the parts of France and Belgium they already had taken.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869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Canada’s Response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44738" cy="4525963"/>
          </a:xfrm>
        </p:spPr>
        <p:txBody>
          <a:bodyPr/>
          <a:lstStyle/>
          <a:p>
            <a:pPr lvl="0"/>
            <a:r>
              <a:rPr lang="en-US" dirty="0"/>
              <a:t>Aug 4, 1914: Britain declared war on Germany and Canada was automatically at war. </a:t>
            </a:r>
            <a:endParaRPr lang="en-US" dirty="0" smtClean="0"/>
          </a:p>
          <a:p>
            <a:pPr lvl="0"/>
            <a:r>
              <a:rPr lang="en-US" dirty="0" smtClean="0"/>
              <a:t>(Britain still controlled Canada’s foreign policy)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Let'sGoCanad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245" y="1600199"/>
            <a:ext cx="3003856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084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War Measures Act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557866"/>
            <a:ext cx="51308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aseline="30000" dirty="0"/>
              <a:t>• </a:t>
            </a:r>
            <a:r>
              <a:rPr lang="en-US" sz="2400" baseline="30000" dirty="0" smtClean="0"/>
              <a:t>      </a:t>
            </a:r>
            <a:r>
              <a:rPr lang="en-US" sz="2400" dirty="0" smtClean="0"/>
              <a:t>PM </a:t>
            </a:r>
            <a:r>
              <a:rPr lang="en-US" sz="2400" dirty="0"/>
              <a:t>Borden’s Gov’t drafted a </a:t>
            </a:r>
            <a:r>
              <a:rPr lang="en-US" sz="2400" b="1" dirty="0"/>
              <a:t>War Measures Act, giving the gov’t strong powers to act, suspending  individual rights and usual procedures</a:t>
            </a:r>
            <a:r>
              <a:rPr lang="en-US" sz="2400" dirty="0"/>
              <a:t>. </a:t>
            </a:r>
          </a:p>
          <a:p>
            <a:endParaRPr lang="en-US" sz="2800" baseline="30000" dirty="0" smtClean="0"/>
          </a:p>
          <a:p>
            <a:pPr marL="457200" indent="-457200">
              <a:buFont typeface="Arial"/>
              <a:buChar char="•"/>
            </a:pPr>
            <a:r>
              <a:rPr lang="en-US" sz="3200" baseline="30000" dirty="0" smtClean="0"/>
              <a:t>War </a:t>
            </a:r>
            <a:r>
              <a:rPr lang="en-US" sz="3200" baseline="30000" dirty="0"/>
              <a:t>Measures Act</a:t>
            </a:r>
          </a:p>
          <a:p>
            <a:r>
              <a:rPr lang="en-US" sz="3200" baseline="30000" dirty="0"/>
              <a:t>– A law meant to ensure “security, </a:t>
            </a:r>
            <a:r>
              <a:rPr lang="en-US" sz="3200" baseline="30000" dirty="0" err="1"/>
              <a:t>defence</a:t>
            </a:r>
            <a:r>
              <a:rPr lang="en-US" sz="3200" baseline="30000" dirty="0"/>
              <a:t>, peace, order, and welfare of Canada”</a:t>
            </a:r>
          </a:p>
          <a:p>
            <a:r>
              <a:rPr lang="en-US" sz="3200" baseline="30000" dirty="0"/>
              <a:t>– Gave government immense control over country</a:t>
            </a:r>
          </a:p>
          <a:p>
            <a:r>
              <a:rPr lang="en-US" sz="3200" baseline="30000" dirty="0"/>
              <a:t>• Business, transportation, manufacturing, trade, production, etc. </a:t>
            </a:r>
            <a:endParaRPr lang="en-US" sz="3200" baseline="300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0400" y="1701800"/>
            <a:ext cx="2349500" cy="34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854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 Measures Act continued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1" y="1600200"/>
            <a:ext cx="4638503" cy="4876800"/>
          </a:xfrm>
        </p:spPr>
        <p:txBody>
          <a:bodyPr>
            <a:noAutofit/>
          </a:bodyPr>
          <a:lstStyle/>
          <a:p>
            <a:r>
              <a:rPr lang="en-US" sz="3600" baseline="30000" dirty="0" smtClean="0"/>
              <a:t>Limit </a:t>
            </a:r>
            <a:r>
              <a:rPr lang="en-US" sz="3600" baseline="30000" dirty="0"/>
              <a:t>civil liberties (ex. </a:t>
            </a:r>
            <a:r>
              <a:rPr lang="en-US" sz="3600" i="1" baseline="30000" dirty="0"/>
              <a:t>habeas corpus </a:t>
            </a:r>
            <a:r>
              <a:rPr lang="en-US" sz="3600" baseline="30000" dirty="0"/>
              <a:t>suspended)</a:t>
            </a:r>
          </a:p>
          <a:p>
            <a:r>
              <a:rPr lang="en-US" sz="3600" baseline="30000" dirty="0" smtClean="0"/>
              <a:t>“</a:t>
            </a:r>
            <a:r>
              <a:rPr lang="en-US" sz="3600" baseline="30000" dirty="0"/>
              <a:t>Enemy aliens”: recent immigrants from Germany and Austria-Hungary could be deported or imprisoned</a:t>
            </a:r>
          </a:p>
          <a:p>
            <a:r>
              <a:rPr lang="en-US" sz="3600" baseline="30000" dirty="0" smtClean="0"/>
              <a:t>Carry </a:t>
            </a:r>
            <a:r>
              <a:rPr lang="en-US" sz="3600" baseline="30000" dirty="0"/>
              <a:t>special ID cards and report regularly to registration officers – Over 8000 held in internment camps</a:t>
            </a:r>
          </a:p>
          <a:p>
            <a:r>
              <a:rPr lang="en-US" sz="3600" baseline="30000" dirty="0" smtClean="0"/>
              <a:t>Mail </a:t>
            </a:r>
            <a:r>
              <a:rPr lang="en-US" sz="3600" baseline="30000" dirty="0"/>
              <a:t>censored</a:t>
            </a:r>
          </a:p>
          <a:p>
            <a:r>
              <a:rPr lang="en-US" sz="3600" baseline="30000" dirty="0" smtClean="0"/>
              <a:t>Publications </a:t>
            </a:r>
            <a:r>
              <a:rPr lang="en-US" sz="3600" baseline="30000" dirty="0"/>
              <a:t>in “enemy” languages banned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5704" y="3658697"/>
            <a:ext cx="32385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423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Canada’s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79807" cy="4525963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/>
              <a:t>Liberals pledged a political truce </a:t>
            </a:r>
          </a:p>
          <a:p>
            <a:pPr lvl="0"/>
            <a:r>
              <a:rPr lang="en-US" dirty="0"/>
              <a:t>Many hoped this would unite the English and French. </a:t>
            </a:r>
          </a:p>
          <a:p>
            <a:pPr lvl="0"/>
            <a:r>
              <a:rPr lang="en-US" dirty="0"/>
              <a:t>By Sept there were 32,000 volunteers, (it sounded like a grand adventure!) </a:t>
            </a:r>
          </a:p>
          <a:p>
            <a:pPr lvl="0"/>
            <a:r>
              <a:rPr lang="en-US" dirty="0"/>
              <a:t>Everyone expected the war to be over by Christmas.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046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/>
            <a:r>
              <a:rPr lang="en-US" sz="2000" dirty="0" smtClean="0"/>
              <a:t>Over 30,000 volunteers converged on </a:t>
            </a:r>
            <a:r>
              <a:rPr lang="en-US" sz="2000" dirty="0" err="1" smtClean="0"/>
              <a:t>Valcartier</a:t>
            </a:r>
            <a:r>
              <a:rPr lang="en-US" sz="2000" dirty="0" smtClean="0"/>
              <a:t>, Que., for training in the first few weeks of the war. </a:t>
            </a:r>
            <a:br>
              <a:rPr lang="en-US" sz="2000" dirty="0" smtClean="0"/>
            </a:br>
            <a:endParaRPr lang="en-US" sz="2000" dirty="0"/>
          </a:p>
        </p:txBody>
      </p:sp>
      <p:pic>
        <p:nvPicPr>
          <p:cNvPr id="4" name="Content Placeholder 3" descr="Valcartier_-_Section_of_the_Camp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8" b="6348"/>
          <a:stretch>
            <a:fillRect/>
          </a:stretch>
        </p:blipFill>
        <p:spPr>
          <a:xfrm>
            <a:off x="457200" y="1600200"/>
            <a:ext cx="8229600" cy="453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197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Canada’s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23351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Soon, enthusiasm faded. It would obviously last past Christmas. </a:t>
            </a:r>
          </a:p>
          <a:p>
            <a:pPr lvl="0"/>
            <a:r>
              <a:rPr lang="en-US" dirty="0"/>
              <a:t>French Canadians were opposed to fighting a war for the British. </a:t>
            </a:r>
          </a:p>
          <a:p>
            <a:pPr lvl="0"/>
            <a:r>
              <a:rPr lang="en-US" dirty="0"/>
              <a:t>Since they felt no particular allegiance to France, they were not interested in fighting. </a:t>
            </a:r>
          </a:p>
          <a:p>
            <a:endParaRPr lang="en-US" dirty="0"/>
          </a:p>
        </p:txBody>
      </p:sp>
      <p:pic>
        <p:nvPicPr>
          <p:cNvPr id="5" name="Picture 4" descr="19750046-00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051" y="1501413"/>
            <a:ext cx="3053154" cy="462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167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Germans faced a 2 front war with France &amp; Russia. </a:t>
            </a:r>
          </a:p>
          <a:p>
            <a:r>
              <a:rPr lang="en-US" dirty="0" smtClean="0"/>
              <a:t>What to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786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Solution: The </a:t>
            </a:r>
            <a:r>
              <a:rPr lang="en-US" dirty="0" err="1" smtClean="0"/>
              <a:t>Schlieffen</a:t>
            </a:r>
            <a:r>
              <a:rPr lang="en-US" dirty="0" smtClean="0"/>
              <a:t> Plan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Weaker </a:t>
            </a:r>
            <a:r>
              <a:rPr lang="en-US" dirty="0"/>
              <a:t>German units would hold along the French Border. </a:t>
            </a:r>
          </a:p>
          <a:p>
            <a:pPr lvl="0"/>
            <a:r>
              <a:rPr lang="en-US" dirty="0"/>
              <a:t>Stronger units would attack Belgium, moving quickly to N. France, encircling Paris. </a:t>
            </a:r>
          </a:p>
          <a:p>
            <a:pPr lvl="0"/>
            <a:r>
              <a:rPr lang="en-US" dirty="0"/>
              <a:t>With France defeated, Germany could turn and attack Russia.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88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456</Words>
  <Application>Microsoft Macintosh PowerPoint</Application>
  <PresentationFormat>On-screen Show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Start of World War I</vt:lpstr>
      <vt:lpstr>Canada’s Response </vt:lpstr>
      <vt:lpstr>War Measures Act</vt:lpstr>
      <vt:lpstr>War Measures Act continued</vt:lpstr>
      <vt:lpstr>Canada’s Response</vt:lpstr>
      <vt:lpstr>Over 30,000 volunteers converged on Valcartier, Que., for training in the first few weeks of the war.  </vt:lpstr>
      <vt:lpstr>Canada’s Response</vt:lpstr>
      <vt:lpstr>Opening Move</vt:lpstr>
      <vt:lpstr>Solution: The Schlieffen Plan  </vt:lpstr>
      <vt:lpstr>Schlieffen Plan </vt:lpstr>
      <vt:lpstr>PROBLEMS with the Schlieffen Plan 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Start of World War I</dc:title>
  <dc:creator>Collingwood User</dc:creator>
  <cp:lastModifiedBy>Collingwood User</cp:lastModifiedBy>
  <cp:revision>10</cp:revision>
  <dcterms:created xsi:type="dcterms:W3CDTF">2013-10-10T02:15:16Z</dcterms:created>
  <dcterms:modified xsi:type="dcterms:W3CDTF">2013-10-10T15:17:03Z</dcterms:modified>
</cp:coreProperties>
</file>