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2064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8203-144F-1549-9B9A-2B6443DC4C5B}" type="datetimeFigureOut">
              <a:rPr lang="en-US" smtClean="0"/>
              <a:t>2013-10-10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B7EE-43C7-2047-B07D-0CBDDA29B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6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8203-144F-1549-9B9A-2B6443DC4C5B}" type="datetimeFigureOut">
              <a:rPr lang="en-US" smtClean="0"/>
              <a:t>2013-10-10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09A48-672F-674D-9B3F-2361C73D1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4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8203-144F-1549-9B9A-2B6443DC4C5B}" type="datetimeFigureOut">
              <a:rPr lang="en-US" smtClean="0"/>
              <a:t>2013-10-10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09A48-672F-674D-9B3F-2361C73D1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1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8203-144F-1549-9B9A-2B6443DC4C5B}" type="datetimeFigureOut">
              <a:rPr lang="en-US" smtClean="0"/>
              <a:t>2013-10-10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09A48-672F-674D-9B3F-2361C73D1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38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8203-144F-1549-9B9A-2B6443DC4C5B}" type="datetimeFigureOut">
              <a:rPr lang="en-US" smtClean="0"/>
              <a:t>2013-10-10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09A48-672F-674D-9B3F-2361C73D1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5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8203-144F-1549-9B9A-2B6443DC4C5B}" type="datetimeFigureOut">
              <a:rPr lang="en-US" smtClean="0"/>
              <a:t>2013-10-10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09A48-672F-674D-9B3F-2361C73D1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6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8203-144F-1549-9B9A-2B6443DC4C5B}" type="datetimeFigureOut">
              <a:rPr lang="en-US" smtClean="0"/>
              <a:t>2013-10-10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09A48-672F-674D-9B3F-2361C73D1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6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8203-144F-1549-9B9A-2B6443DC4C5B}" type="datetimeFigureOut">
              <a:rPr lang="en-US" smtClean="0"/>
              <a:t>2013-10-10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09A48-672F-674D-9B3F-2361C73D1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65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8203-144F-1549-9B9A-2B6443DC4C5B}" type="datetimeFigureOut">
              <a:rPr lang="en-US" smtClean="0"/>
              <a:t>2013-10-10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09A48-672F-674D-9B3F-2361C73D1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5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8203-144F-1549-9B9A-2B6443DC4C5B}" type="datetimeFigureOut">
              <a:rPr lang="en-US" smtClean="0"/>
              <a:t>2013-10-10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09A48-672F-674D-9B3F-2361C73D1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36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8203-144F-1549-9B9A-2B6443DC4C5B}" type="datetimeFigureOut">
              <a:rPr lang="en-US" smtClean="0"/>
              <a:t>2013-10-10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09A48-672F-674D-9B3F-2361C73D1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9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98203-144F-1549-9B9A-2B6443DC4C5B}" type="datetimeFigureOut">
              <a:rPr lang="en-US" smtClean="0"/>
              <a:t>2013-10-10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09A48-672F-674D-9B3F-2361C73D1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8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4guK-v6OYo" TargetMode="External"/><Relationship Id="rId4" Type="http://schemas.openxmlformats.org/officeDocument/2006/relationships/hyperlink" Target="http://www.youtube.com/watch?v=DTY7v1Q_vnc" TargetMode="Externa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e2kGpKckzl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84Iq1PnEPQ" TargetMode="External"/><Relationship Id="rId4" Type="http://schemas.openxmlformats.org/officeDocument/2006/relationships/hyperlink" Target="http://www.youtube.com/watch?v=uP_0DkpFOKs&amp;feature=related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WWI: Technologies, Techniques and Realities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Life on the Battlefront </a:t>
            </a:r>
          </a:p>
          <a:p>
            <a:r>
              <a:rPr lang="en-US" dirty="0">
                <a:effectLst/>
              </a:rPr>
              <a:t>The Nature of Warfare </a:t>
            </a:r>
          </a:p>
        </p:txBody>
      </p:sp>
    </p:spTree>
    <p:extLst>
      <p:ext uri="{BB962C8B-B14F-4D97-AF65-F5344CB8AC3E}">
        <p14:creationId xmlns:p14="http://schemas.microsoft.com/office/powerpoint/2010/main" val="3473368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2-10-15 at 10.14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9055100" cy="63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32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10-15 at 10.14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65" y="690993"/>
            <a:ext cx="4934863" cy="4946754"/>
          </a:xfrm>
          <a:prstGeom prst="rect">
            <a:avLst/>
          </a:prstGeom>
        </p:spPr>
      </p:pic>
      <p:pic>
        <p:nvPicPr>
          <p:cNvPr id="5" name="Picture 4" descr="Screen Shot 2012-10-15 at 10.15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828" y="690993"/>
            <a:ext cx="3588152" cy="453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21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The War in </a:t>
            </a:r>
            <a:r>
              <a:rPr lang="en-US" sz="4000" dirty="0" smtClean="0"/>
              <a:t>the Air</a:t>
            </a:r>
            <a:endParaRPr lang="en-US" sz="4000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18" y="1904633"/>
            <a:ext cx="79898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►Technology </a:t>
            </a:r>
            <a:endParaRPr lang="en-US" sz="3200" dirty="0" smtClean="0">
              <a:effectLst/>
            </a:endParaRPr>
          </a:p>
          <a:p>
            <a:r>
              <a:rPr lang="en-US" sz="3200" dirty="0">
                <a:latin typeface="Wingdings"/>
              </a:rPr>
              <a:t> </a:t>
            </a:r>
            <a:r>
              <a:rPr lang="en-US" sz="3200" dirty="0"/>
              <a:t>German dirigibles (aka blimps, Zeppelins) </a:t>
            </a:r>
            <a:endParaRPr lang="en-US" sz="3200" dirty="0" smtClean="0">
              <a:effectLst/>
            </a:endParaRPr>
          </a:p>
          <a:p>
            <a:r>
              <a:rPr lang="en-US" sz="3200" dirty="0"/>
              <a:t>►Reconnaissance and bombing missions </a:t>
            </a:r>
            <a:endParaRPr lang="en-US" sz="3200" dirty="0" smtClean="0">
              <a:effectLst/>
            </a:endParaRPr>
          </a:p>
          <a:p>
            <a:r>
              <a:rPr lang="en-US" sz="3200" dirty="0"/>
              <a:t>►Britain used small ones to protect ships from submarines </a:t>
            </a:r>
            <a:endParaRPr lang="en-US" sz="3200" dirty="0" smtClean="0">
              <a:effectLst/>
            </a:endParaRPr>
          </a:p>
          <a:p>
            <a:r>
              <a:rPr lang="en-US" sz="3200" dirty="0">
                <a:latin typeface="Wingdings"/>
              </a:rPr>
              <a:t> </a:t>
            </a:r>
            <a:r>
              <a:rPr lang="en-US" sz="3200" dirty="0"/>
              <a:t>Fighter Planes </a:t>
            </a:r>
            <a:endParaRPr lang="en-US" sz="3200" dirty="0" smtClean="0">
              <a:effectLst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451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2-10-15 at 10.13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20" y="274638"/>
            <a:ext cx="86614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27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The War </a:t>
            </a:r>
            <a:r>
              <a:rPr lang="en-US" sz="4000" dirty="0" smtClean="0"/>
              <a:t>at Sea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40780" y="1719460"/>
            <a:ext cx="794602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Wingdings"/>
              </a:rPr>
              <a:t></a:t>
            </a:r>
            <a:r>
              <a:rPr lang="en-US" sz="3200" dirty="0" smtClean="0"/>
              <a:t>Britain </a:t>
            </a:r>
            <a:r>
              <a:rPr lang="en-US" sz="3200" dirty="0"/>
              <a:t>and Germany had the strongest navies </a:t>
            </a:r>
            <a:endParaRPr lang="en-US" sz="3200" dirty="0" smtClean="0">
              <a:effectLst/>
            </a:endParaRPr>
          </a:p>
          <a:p>
            <a:r>
              <a:rPr lang="en-US" sz="3200" dirty="0"/>
              <a:t>►German U-boats (aka submarines), armed with torpedoes, hunted British warships and merchant ships </a:t>
            </a:r>
            <a:endParaRPr lang="en-US" sz="3200" dirty="0" smtClean="0">
              <a:effectLst/>
            </a:endParaRPr>
          </a:p>
          <a:p>
            <a:r>
              <a:rPr lang="en-US" sz="3200" dirty="0" smtClean="0">
                <a:latin typeface="Wingdings"/>
              </a:rPr>
              <a:t></a:t>
            </a:r>
            <a:r>
              <a:rPr lang="en-US" sz="3200" dirty="0" smtClean="0"/>
              <a:t>Britain </a:t>
            </a:r>
            <a:r>
              <a:rPr lang="en-US" sz="3200" dirty="0"/>
              <a:t>had no defense at first, then developed convoy system (travelling in groups) and sonar </a:t>
            </a:r>
            <a:endParaRPr lang="en-US" sz="3200" dirty="0" smtClean="0">
              <a:effectLst/>
            </a:endParaRPr>
          </a:p>
          <a:p>
            <a:r>
              <a:rPr lang="en-US" sz="3200" dirty="0"/>
              <a:t>►Canada’s merchant marine – transported supplies to Britain, departing from Halifax </a:t>
            </a:r>
            <a:endParaRPr lang="en-US" sz="3200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125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10-15 at 10.15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144000" cy="589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07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The War at </a:t>
            </a:r>
            <a:r>
              <a:rPr lang="en-US" sz="4000" dirty="0" smtClean="0"/>
              <a:t>Sea</a:t>
            </a:r>
            <a:endParaRPr lang="en-US" sz="4000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7867" y="1417638"/>
            <a:ext cx="79989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►The Sinking of the Lusitania </a:t>
            </a:r>
            <a:endParaRPr lang="en-US" sz="2800" dirty="0" smtClean="0">
              <a:effectLst/>
            </a:endParaRPr>
          </a:p>
          <a:p>
            <a:r>
              <a:rPr lang="en-US" sz="2800" dirty="0">
                <a:latin typeface="Wingdings"/>
              </a:rPr>
              <a:t> </a:t>
            </a:r>
            <a:r>
              <a:rPr lang="en-US" sz="2800" dirty="0"/>
              <a:t>In 1915, German U-boat sank British passenger liner Lusitania off the coast of Ireland </a:t>
            </a:r>
            <a:endParaRPr lang="en-US" sz="2800" dirty="0" smtClean="0">
              <a:effectLst/>
            </a:endParaRPr>
          </a:p>
          <a:p>
            <a:r>
              <a:rPr lang="en-US" sz="2800" dirty="0"/>
              <a:t>►1200 passengers died, many Canadians and Americans </a:t>
            </a:r>
            <a:endParaRPr lang="en-US" sz="2800" dirty="0" smtClean="0">
              <a:effectLst/>
            </a:endParaRPr>
          </a:p>
          <a:p>
            <a:r>
              <a:rPr lang="en-US" sz="2800" dirty="0"/>
              <a:t>►Germany felt justified because of ammunition onboard </a:t>
            </a:r>
            <a:endParaRPr lang="en-US" sz="2800" dirty="0" smtClean="0">
              <a:effectLst/>
            </a:endParaRPr>
          </a:p>
          <a:p>
            <a:r>
              <a:rPr lang="en-US" sz="2800" dirty="0"/>
              <a:t>►United States outraged; Germans agree to stop targeting “neutral” ships </a:t>
            </a:r>
            <a:endParaRPr lang="en-US" sz="2800" dirty="0" smtClean="0">
              <a:effectLst/>
            </a:endParaRPr>
          </a:p>
          <a:p>
            <a:r>
              <a:rPr lang="en-US" sz="2800" dirty="0"/>
              <a:t>►In 1917, Germans had resumed targeting American ships </a:t>
            </a:r>
            <a:endParaRPr lang="en-US" sz="2800" dirty="0" smtClean="0">
              <a:effectLst/>
            </a:endParaRPr>
          </a:p>
          <a:p>
            <a:r>
              <a:rPr lang="en-US" sz="2800" dirty="0"/>
              <a:t>►United States declares war on Germany April 6, 1917 </a:t>
            </a:r>
            <a:endParaRPr lang="en-US" sz="2800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862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10-15 at 10.15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77"/>
            <a:ext cx="9144000" cy="562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56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116258"/>
            <a:ext cx="777081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Schlieffen</a:t>
            </a:r>
            <a:r>
              <a:rPr lang="en-US" sz="3600" b="1" dirty="0"/>
              <a:t> Plan </a:t>
            </a:r>
            <a:r>
              <a:rPr lang="en-US" b="1" dirty="0" smtClean="0"/>
              <a:t>(two </a:t>
            </a:r>
            <a:r>
              <a:rPr lang="en-US" b="1" dirty="0"/>
              <a:t>f</a:t>
            </a:r>
            <a:r>
              <a:rPr lang="en-US" b="1" dirty="0" smtClean="0"/>
              <a:t>ront war)</a:t>
            </a:r>
            <a:endParaRPr lang="en-US" b="1" dirty="0" smtClean="0">
              <a:effectLst/>
            </a:endParaRPr>
          </a:p>
          <a:p>
            <a:r>
              <a:rPr lang="en-US" sz="2400" dirty="0">
                <a:latin typeface="Wingdings"/>
              </a:rPr>
              <a:t> </a:t>
            </a:r>
            <a:r>
              <a:rPr lang="en-US" sz="2000" dirty="0" smtClean="0"/>
              <a:t>Germany’s </a:t>
            </a:r>
            <a:r>
              <a:rPr lang="en-US" sz="2000" dirty="0"/>
              <a:t>plan to quickly invade France, via </a:t>
            </a:r>
            <a:endParaRPr lang="en-US" sz="2000" dirty="0" smtClean="0">
              <a:effectLst/>
            </a:endParaRPr>
          </a:p>
          <a:p>
            <a:r>
              <a:rPr lang="en-US" sz="2000" dirty="0"/>
              <a:t>Belgium, and capture Paris </a:t>
            </a:r>
            <a:endParaRPr lang="en-US" sz="2000" dirty="0" smtClean="0">
              <a:effectLst/>
            </a:endParaRPr>
          </a:p>
          <a:p>
            <a:pPr marL="342900" indent="-342900">
              <a:buFont typeface="Wingdings" charset="0"/>
              <a:buChar char="§"/>
            </a:pPr>
            <a:r>
              <a:rPr lang="en-US" sz="2000" dirty="0" smtClean="0"/>
              <a:t>Then </a:t>
            </a:r>
            <a:r>
              <a:rPr lang="en-US" sz="2000" dirty="0"/>
              <a:t>turn attention to Russia </a:t>
            </a:r>
            <a:endParaRPr lang="en-US" sz="2000" dirty="0" smtClean="0"/>
          </a:p>
          <a:p>
            <a:pPr marL="342900" indent="-342900">
              <a:buFont typeface="Wingdings" charset="0"/>
              <a:buChar char="§"/>
            </a:pPr>
            <a:r>
              <a:rPr lang="en-US" sz="2000" dirty="0" smtClean="0">
                <a:effectLst/>
              </a:rPr>
              <a:t>Two critical assumptions: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1. It would take Russia time to mobilize (but Russian forces were 	already on move)</a:t>
            </a:r>
          </a:p>
          <a:p>
            <a:r>
              <a:rPr lang="en-US" sz="2000" dirty="0">
                <a:effectLst/>
              </a:rPr>
              <a:t>	</a:t>
            </a:r>
            <a:r>
              <a:rPr lang="en-US" sz="2000" dirty="0" smtClean="0">
                <a:effectLst/>
              </a:rPr>
              <a:t>2. Britain would remain neutral (did in past, but made new 	promise to defend France)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0" y="0"/>
            <a:ext cx="3492500" cy="232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236"/>
            <a:ext cx="7770813" cy="1371600"/>
          </a:xfrm>
        </p:spPr>
        <p:txBody>
          <a:bodyPr/>
          <a:lstStyle/>
          <a:p>
            <a:r>
              <a:rPr lang="en-US" dirty="0">
                <a:effectLst/>
              </a:rPr>
              <a:t>The War on Land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11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Schleiffen</a:t>
            </a:r>
            <a:r>
              <a:rPr lang="en-US" dirty="0" smtClean="0"/>
              <a:t> Plan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799"/>
            <a:ext cx="7770813" cy="4353685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/>
              <a:t>The reality:</a:t>
            </a:r>
          </a:p>
          <a:p>
            <a:pPr marL="342900" indent="-342900">
              <a:buFont typeface="Wingdings" charset="0"/>
              <a:buChar char="§"/>
            </a:pPr>
            <a:r>
              <a:rPr lang="en-US" sz="3100" dirty="0"/>
              <a:t>By August 1914, Germans 50km from Paris, but pushed into N. France by French and British </a:t>
            </a:r>
          </a:p>
          <a:p>
            <a:pPr marL="342900" indent="-342900">
              <a:buFont typeface="Wingdings" charset="0"/>
              <a:buChar char="§"/>
            </a:pPr>
            <a:r>
              <a:rPr lang="en-US" sz="3100" dirty="0"/>
              <a:t>German leaders weaken the plan:</a:t>
            </a:r>
          </a:p>
          <a:p>
            <a:pPr marL="800100" lvl="1" indent="-342900">
              <a:buFont typeface="Wingdings" charset="0"/>
              <a:buChar char="§"/>
            </a:pPr>
            <a:r>
              <a:rPr lang="en-US" sz="3100" dirty="0"/>
              <a:t>1. pull troops from west to reinforce eastern </a:t>
            </a:r>
            <a:r>
              <a:rPr lang="en-US" sz="3100" dirty="0" err="1"/>
              <a:t>defence</a:t>
            </a:r>
            <a:endParaRPr lang="en-US" sz="3100" dirty="0"/>
          </a:p>
          <a:p>
            <a:pPr marL="800100" lvl="1" indent="-342900">
              <a:buFont typeface="Wingdings" charset="0"/>
              <a:buChar char="§"/>
            </a:pPr>
            <a:r>
              <a:rPr lang="en-US" sz="3100" dirty="0"/>
              <a:t>2. soldiers exhausted by attack through Belgium (didn’t expect they would fight back</a:t>
            </a:r>
            <a:r>
              <a:rPr lang="en-US" sz="3100" dirty="0" smtClean="0"/>
              <a:t>)</a:t>
            </a:r>
            <a:endParaRPr lang="en-US" sz="3100" dirty="0"/>
          </a:p>
          <a:p>
            <a:r>
              <a:rPr lang="en-US" sz="3100" dirty="0">
                <a:latin typeface="Wingdings"/>
              </a:rPr>
              <a:t> </a:t>
            </a:r>
            <a:r>
              <a:rPr lang="en-US" sz="3100" dirty="0"/>
              <a:t>Stalemate – both sides dig defensive trenches 	►Eventually stretch from English Channel to 	Switzerland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0" y="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09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5975" y="1957539"/>
            <a:ext cx="753063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Trench Warfare </a:t>
            </a:r>
            <a:endParaRPr lang="en-US" sz="2800" dirty="0" smtClean="0">
              <a:effectLst/>
            </a:endParaRPr>
          </a:p>
          <a:p>
            <a:r>
              <a:rPr lang="en-US" sz="2800" dirty="0">
                <a:latin typeface="Wingdings"/>
              </a:rPr>
              <a:t> </a:t>
            </a:r>
            <a:r>
              <a:rPr lang="en-US" sz="2800" dirty="0" smtClean="0"/>
              <a:t>Before </a:t>
            </a:r>
            <a:r>
              <a:rPr lang="en-US" sz="2800" dirty="0"/>
              <a:t>WWI, cavalry would charge each other </a:t>
            </a:r>
            <a:r>
              <a:rPr lang="en-US" sz="2800" dirty="0" smtClean="0"/>
              <a:t>on </a:t>
            </a:r>
            <a:r>
              <a:rPr lang="en-US" sz="2800" dirty="0"/>
              <a:t>open fields with rifles and bayonets </a:t>
            </a:r>
            <a:endParaRPr lang="en-US" sz="2800" dirty="0" smtClean="0">
              <a:effectLst/>
            </a:endParaRPr>
          </a:p>
          <a:p>
            <a:r>
              <a:rPr lang="en-US" sz="2800" dirty="0">
                <a:latin typeface="Wingdings"/>
              </a:rPr>
              <a:t> </a:t>
            </a:r>
            <a:r>
              <a:rPr lang="en-US" sz="2800" dirty="0" smtClean="0"/>
              <a:t>In </a:t>
            </a:r>
            <a:r>
              <a:rPr lang="en-US" sz="2800" dirty="0"/>
              <a:t>WWI, new weapons (i.e. machine guns, artillery, landmines) made open charges suicidal </a:t>
            </a:r>
            <a:endParaRPr lang="en-US" sz="2800" dirty="0" smtClean="0">
              <a:effectLst/>
            </a:endParaRPr>
          </a:p>
          <a:p>
            <a:r>
              <a:rPr lang="en-US" sz="2800" dirty="0" smtClean="0">
                <a:latin typeface="Wingdings"/>
              </a:rPr>
              <a:t> </a:t>
            </a:r>
            <a:r>
              <a:rPr lang="en-US" sz="2800" dirty="0" smtClean="0"/>
              <a:t>Commanders </a:t>
            </a:r>
            <a:r>
              <a:rPr lang="en-US" sz="2800" dirty="0"/>
              <a:t>stuck in old-fashioned mindset </a:t>
            </a:r>
            <a:endParaRPr lang="en-US" sz="2800" dirty="0" smtClean="0">
              <a:effectLst/>
            </a:endParaRPr>
          </a:p>
          <a:p>
            <a:r>
              <a:rPr lang="en-US" sz="2800" dirty="0" smtClean="0"/>
              <a:t>	►</a:t>
            </a:r>
            <a:r>
              <a:rPr lang="en-US" sz="2800" dirty="0"/>
              <a:t>Led soldiers to slaughter </a:t>
            </a:r>
            <a:endParaRPr lang="en-US" sz="2800" dirty="0" smtClean="0">
              <a:effectLst/>
            </a:endParaRPr>
          </a:p>
          <a:p>
            <a:r>
              <a:rPr lang="en-US" sz="2800" dirty="0" smtClean="0"/>
              <a:t>	►</a:t>
            </a:r>
            <a:r>
              <a:rPr lang="en-US" sz="2800" dirty="0"/>
              <a:t>War of attrition – repeatedly attack until one side unable to continue (exhaustion, not enough soldiers) </a:t>
            </a:r>
            <a:endParaRPr lang="en-US" sz="2800" dirty="0" smtClean="0">
              <a:effectLst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900" y="0"/>
            <a:ext cx="3340100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236"/>
            <a:ext cx="7770813" cy="1371600"/>
          </a:xfrm>
        </p:spPr>
        <p:txBody>
          <a:bodyPr/>
          <a:lstStyle/>
          <a:p>
            <a:r>
              <a:rPr lang="en-US" dirty="0" smtClean="0"/>
              <a:t>War on 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46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142712"/>
            <a:ext cx="7770813" cy="4031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/>
              <a:t>Technology</a:t>
            </a:r>
          </a:p>
          <a:p>
            <a:r>
              <a:rPr lang="en-US" sz="3200" baseline="30000" dirty="0" smtClean="0"/>
              <a:t>-</a:t>
            </a:r>
            <a:r>
              <a:rPr lang="en-US" sz="3200" baseline="30000" dirty="0" smtClean="0">
                <a:hlinkClick r:id="rId2"/>
              </a:rPr>
              <a:t>machine guns and </a:t>
            </a:r>
            <a:r>
              <a:rPr lang="en-US" sz="3200" baseline="30000" dirty="0">
                <a:hlinkClick r:id="rId2"/>
              </a:rPr>
              <a:t>a</a:t>
            </a:r>
            <a:r>
              <a:rPr lang="en-US" sz="3200" baseline="30000" dirty="0" smtClean="0">
                <a:hlinkClick r:id="rId2"/>
              </a:rPr>
              <a:t>rtillery</a:t>
            </a:r>
            <a:endParaRPr lang="en-US" sz="3200" baseline="30000" dirty="0"/>
          </a:p>
          <a:p>
            <a:r>
              <a:rPr lang="en-US" sz="3200" baseline="30000" dirty="0"/>
              <a:t>►Batteries fired shells filled with explosives and shrapnel</a:t>
            </a:r>
          </a:p>
          <a:p>
            <a:r>
              <a:rPr lang="en-US" sz="3200" baseline="30000" dirty="0" smtClean="0">
                <a:hlinkClick r:id="rId3"/>
              </a:rPr>
              <a:t>-Tanks</a:t>
            </a:r>
            <a:endParaRPr lang="en-US" sz="3200" baseline="30000" dirty="0"/>
          </a:p>
          <a:p>
            <a:r>
              <a:rPr lang="en-US" sz="3200" baseline="30000" dirty="0"/>
              <a:t>►Developed by 1916 to crush barbed wire and protect</a:t>
            </a:r>
          </a:p>
          <a:p>
            <a:r>
              <a:rPr lang="en-US" sz="3200" baseline="30000" dirty="0"/>
              <a:t>soldiers while crossing no man’s land </a:t>
            </a:r>
            <a:endParaRPr lang="en-US" sz="3200" baseline="30000" dirty="0" smtClean="0"/>
          </a:p>
          <a:p>
            <a:r>
              <a:rPr lang="en-US" sz="3200" baseline="30000" dirty="0" smtClean="0"/>
              <a:t>►</a:t>
            </a:r>
            <a:r>
              <a:rPr lang="en-US" sz="3200" baseline="30000" dirty="0"/>
              <a:t>Often stuck in mud, but </a:t>
            </a:r>
            <a:r>
              <a:rPr lang="en-US" sz="3200" baseline="30000" dirty="0" smtClean="0"/>
              <a:t>improved</a:t>
            </a:r>
            <a:endParaRPr lang="en-US" sz="3200" baseline="30000" dirty="0"/>
          </a:p>
          <a:p>
            <a:r>
              <a:rPr lang="en-US" sz="3200" baseline="30000" dirty="0">
                <a:hlinkClick r:id="rId4"/>
              </a:rPr>
              <a:t>-</a:t>
            </a:r>
            <a:r>
              <a:rPr lang="en-US" sz="3200" baseline="30000" dirty="0" smtClean="0">
                <a:hlinkClick r:id="rId4"/>
              </a:rPr>
              <a:t>Poison </a:t>
            </a:r>
            <a:r>
              <a:rPr lang="en-US" sz="3200" baseline="30000" dirty="0">
                <a:hlinkClick r:id="rId4"/>
              </a:rPr>
              <a:t>Gas</a:t>
            </a:r>
            <a:endParaRPr lang="en-US" sz="3200" baseline="30000" dirty="0"/>
          </a:p>
          <a:p>
            <a:r>
              <a:rPr lang="en-US" sz="3200" baseline="30000" dirty="0"/>
              <a:t>►First used by Germans at Ypres in 1915 </a:t>
            </a:r>
            <a:endParaRPr lang="en-US" sz="3200" baseline="30000" dirty="0" smtClean="0"/>
          </a:p>
          <a:p>
            <a:r>
              <a:rPr lang="en-US" sz="3200" baseline="30000" dirty="0" smtClean="0"/>
              <a:t>►</a:t>
            </a:r>
            <a:r>
              <a:rPr lang="en-US" sz="3200" baseline="30000" dirty="0"/>
              <a:t>Chlorine, phosgene, or mustard </a:t>
            </a:r>
            <a:r>
              <a:rPr lang="en-US" sz="3200" baseline="30000" dirty="0" smtClean="0"/>
              <a:t>gas</a:t>
            </a:r>
          </a:p>
          <a:p>
            <a:r>
              <a:rPr lang="en-US" sz="3200" baseline="30000" dirty="0" smtClean="0"/>
              <a:t>-Submarines</a:t>
            </a:r>
          </a:p>
          <a:p>
            <a:r>
              <a:rPr lang="en-US" sz="3200" baseline="30000" dirty="0" smtClean="0"/>
              <a:t>►used to destroy merchant ships supplying Brit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800" y="0"/>
            <a:ext cx="3251200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1" y="-28596"/>
            <a:ext cx="7770813" cy="1371600"/>
          </a:xfrm>
        </p:spPr>
        <p:txBody>
          <a:bodyPr/>
          <a:lstStyle/>
          <a:p>
            <a:r>
              <a:rPr lang="en-US" dirty="0">
                <a:effectLst/>
              </a:rPr>
              <a:t>The War on </a:t>
            </a:r>
            <a:r>
              <a:rPr lang="en-US" dirty="0" smtClean="0">
                <a:effectLst/>
              </a:rPr>
              <a:t>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799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630" y="0"/>
            <a:ext cx="3850370" cy="2898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71" y="0"/>
            <a:ext cx="7770813" cy="1371600"/>
          </a:xfrm>
        </p:spPr>
        <p:txBody>
          <a:bodyPr/>
          <a:lstStyle/>
          <a:p>
            <a:r>
              <a:rPr lang="en-US" dirty="0">
                <a:effectLst/>
              </a:rPr>
              <a:t>Life in the Trenches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799" y="1819451"/>
            <a:ext cx="7964011" cy="553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►Cold and damp, </a:t>
            </a:r>
            <a:endParaRPr lang="en-US" sz="2800" dirty="0" smtClean="0"/>
          </a:p>
          <a:p>
            <a:r>
              <a:rPr lang="en-US" sz="2800" dirty="0" smtClean="0"/>
              <a:t>often </a:t>
            </a:r>
            <a:r>
              <a:rPr lang="en-US" sz="2800" dirty="0"/>
              <a:t>flooded and muddy </a:t>
            </a:r>
            <a:endParaRPr lang="en-US" sz="2800" dirty="0" smtClean="0"/>
          </a:p>
          <a:p>
            <a:r>
              <a:rPr lang="en-US" sz="2800" dirty="0" smtClean="0">
                <a:latin typeface="Wingdings"/>
              </a:rPr>
              <a:t> </a:t>
            </a:r>
            <a:r>
              <a:rPr lang="en-US" sz="2800" dirty="0"/>
              <a:t>Trench foot </a:t>
            </a:r>
            <a:endParaRPr lang="en-US" sz="2800" dirty="0" smtClean="0">
              <a:effectLst/>
            </a:endParaRPr>
          </a:p>
          <a:p>
            <a:r>
              <a:rPr lang="en-US" sz="2800" dirty="0"/>
              <a:t>►Overrun by rats and lice </a:t>
            </a:r>
            <a:endParaRPr lang="en-US" sz="2800" dirty="0" smtClean="0"/>
          </a:p>
          <a:p>
            <a:r>
              <a:rPr lang="en-US" sz="2800" dirty="0" smtClean="0"/>
              <a:t>►</a:t>
            </a:r>
            <a:r>
              <a:rPr lang="en-US" sz="2800" dirty="0"/>
              <a:t>Injuries often get infected </a:t>
            </a:r>
            <a:endParaRPr lang="en-US" sz="2800" dirty="0" smtClean="0">
              <a:effectLst/>
            </a:endParaRPr>
          </a:p>
          <a:p>
            <a:r>
              <a:rPr lang="en-US" sz="2800" dirty="0">
                <a:latin typeface="Wingdings"/>
              </a:rPr>
              <a:t> </a:t>
            </a:r>
            <a:r>
              <a:rPr lang="en-US" sz="2800" dirty="0"/>
              <a:t>If injured in no man’s land, usually left to die, too dangerous to be taken back </a:t>
            </a:r>
            <a:endParaRPr lang="en-US" sz="2800" dirty="0" smtClean="0">
              <a:effectLst/>
            </a:endParaRPr>
          </a:p>
          <a:p>
            <a:r>
              <a:rPr lang="en-US" sz="2800" dirty="0"/>
              <a:t>►Constant threat of snipers and artillery </a:t>
            </a:r>
            <a:r>
              <a:rPr lang="en-US" sz="2800" dirty="0" smtClean="0"/>
              <a:t>shells</a:t>
            </a:r>
          </a:p>
          <a:p>
            <a:r>
              <a:rPr lang="en-US" sz="2800" dirty="0" smtClean="0">
                <a:hlinkClick r:id="rId3"/>
              </a:rPr>
              <a:t>“Going over the top” </a:t>
            </a:r>
            <a:r>
              <a:rPr lang="en-US" sz="2800" dirty="0" smtClean="0"/>
              <a:t>meant crossing no man’s land to capture enemy’s front line</a:t>
            </a:r>
          </a:p>
          <a:p>
            <a:r>
              <a:rPr lang="en-US" sz="2800" dirty="0" smtClean="0">
                <a:hlinkClick r:id="rId4"/>
              </a:rPr>
              <a:t>Lucky to survive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endParaRPr lang="en-US" sz="2800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894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Plan 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399"/>
            <a:ext cx="8119533" cy="3657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Adopted by French General</a:t>
            </a:r>
          </a:p>
          <a:p>
            <a:pPr marL="0" indent="0">
              <a:buNone/>
            </a:pPr>
            <a:r>
              <a:rPr lang="en-US" sz="2800" dirty="0" smtClean="0"/>
              <a:t> Staff in 1913</a:t>
            </a:r>
          </a:p>
          <a:p>
            <a:r>
              <a:rPr lang="en-US" sz="2800" dirty="0" smtClean="0"/>
              <a:t>Implemented as an offensive into Alsace-Lorraine</a:t>
            </a:r>
          </a:p>
          <a:p>
            <a:r>
              <a:rPr lang="en-US" sz="2800" dirty="0" smtClean="0"/>
              <a:t>German </a:t>
            </a:r>
            <a:r>
              <a:rPr lang="en-US" sz="2800" dirty="0" err="1" smtClean="0"/>
              <a:t>defence</a:t>
            </a:r>
            <a:r>
              <a:rPr lang="en-US" sz="2800" dirty="0" smtClean="0"/>
              <a:t> </a:t>
            </a:r>
            <a:r>
              <a:rPr lang="en-US" sz="2800" dirty="0" smtClean="0"/>
              <a:t>was far stronger than predicted</a:t>
            </a:r>
          </a:p>
          <a:p>
            <a:r>
              <a:rPr lang="en-US" sz="2800" dirty="0" smtClean="0"/>
              <a:t>In retrospect, the German </a:t>
            </a:r>
            <a:r>
              <a:rPr lang="en-US" sz="2800" dirty="0" err="1" smtClean="0"/>
              <a:t>Schlieffen</a:t>
            </a:r>
            <a:r>
              <a:rPr lang="en-US" sz="2800" dirty="0" smtClean="0"/>
              <a:t> Plan had intended to lure France in</a:t>
            </a:r>
          </a:p>
          <a:p>
            <a:r>
              <a:rPr lang="en-US" sz="2800" dirty="0" smtClean="0"/>
              <a:t>Within </a:t>
            </a:r>
            <a:r>
              <a:rPr lang="en-US" sz="2800" dirty="0"/>
              <a:t>a few weeks, the French were back in their starting positions, having suffered great losses.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734" y="546099"/>
            <a:ext cx="3145532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14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War in the Air and Sea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815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The War in the </a:t>
            </a:r>
            <a:r>
              <a:rPr lang="en-US" sz="4000" dirty="0" smtClean="0"/>
              <a:t>Air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46604" y="1666554"/>
            <a:ext cx="759299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►At beginning, mostly aerial reconnaissance </a:t>
            </a:r>
            <a:endParaRPr lang="en-US" sz="2800" dirty="0" smtClean="0">
              <a:effectLst/>
            </a:endParaRPr>
          </a:p>
          <a:p>
            <a:r>
              <a:rPr lang="en-US" sz="2800" dirty="0"/>
              <a:t>►Soon, fighter aircraft with machine guns </a:t>
            </a:r>
            <a:endParaRPr lang="en-US" sz="2800" dirty="0" smtClean="0">
              <a:effectLst/>
            </a:endParaRPr>
          </a:p>
          <a:p>
            <a:r>
              <a:rPr lang="en-US" sz="2800" dirty="0">
                <a:latin typeface="Wingdings"/>
              </a:rPr>
              <a:t>  </a:t>
            </a:r>
            <a:r>
              <a:rPr lang="en-US" sz="2800" dirty="0"/>
              <a:t>“dogfights”: air battles between planes </a:t>
            </a:r>
            <a:endParaRPr lang="en-US" sz="2800" dirty="0" smtClean="0">
              <a:effectLst/>
            </a:endParaRPr>
          </a:p>
          <a:p>
            <a:r>
              <a:rPr lang="en-US" sz="2800" dirty="0">
                <a:latin typeface="Wingdings"/>
              </a:rPr>
              <a:t> </a:t>
            </a:r>
            <a:r>
              <a:rPr lang="en-US" sz="2800" dirty="0" smtClean="0"/>
              <a:t>Fighter </a:t>
            </a:r>
            <a:r>
              <a:rPr lang="en-US" sz="2800" dirty="0"/>
              <a:t>pilots: </a:t>
            </a:r>
            <a:r>
              <a:rPr lang="en-US" sz="2800" dirty="0" err="1" smtClean="0"/>
              <a:t>glamourous</a:t>
            </a:r>
            <a:r>
              <a:rPr lang="en-US" sz="2800" dirty="0" smtClean="0"/>
              <a:t>, </a:t>
            </a:r>
            <a:r>
              <a:rPr lang="en-US" sz="2800" dirty="0"/>
              <a:t>better living conditions </a:t>
            </a:r>
            <a:endParaRPr lang="en-US" sz="2800" dirty="0" smtClean="0">
              <a:effectLst/>
            </a:endParaRPr>
          </a:p>
          <a:p>
            <a:r>
              <a:rPr lang="en-US" sz="2800" dirty="0">
                <a:latin typeface="Wingdings"/>
              </a:rPr>
              <a:t> </a:t>
            </a:r>
            <a:r>
              <a:rPr lang="en-US" sz="2800" dirty="0" smtClean="0"/>
              <a:t>1917</a:t>
            </a:r>
            <a:r>
              <a:rPr lang="en-US" sz="2800" dirty="0"/>
              <a:t>, average life expectancy of a fighter pilot was three weeks (no parachutes) </a:t>
            </a:r>
            <a:endParaRPr lang="en-US" sz="2800" dirty="0" smtClean="0">
              <a:effectLst/>
            </a:endParaRPr>
          </a:p>
          <a:p>
            <a:r>
              <a:rPr lang="en-US" sz="2800" dirty="0">
                <a:latin typeface="Wingdings"/>
              </a:rPr>
              <a:t> </a:t>
            </a:r>
            <a:r>
              <a:rPr lang="en-US" sz="2800" dirty="0" smtClean="0"/>
              <a:t>No </a:t>
            </a:r>
            <a:r>
              <a:rPr lang="en-US" sz="2800" dirty="0"/>
              <a:t>Canadian air force; joined Royal Flying Corps (RFC), part of Royal Air Force (RAF) </a:t>
            </a:r>
            <a:endParaRPr lang="en-US" sz="2800" dirty="0" smtClean="0">
              <a:effectLst/>
            </a:endParaRPr>
          </a:p>
          <a:p>
            <a:r>
              <a:rPr lang="en-US" sz="2800" dirty="0">
                <a:latin typeface="Wingdings"/>
              </a:rPr>
              <a:t> </a:t>
            </a:r>
            <a:r>
              <a:rPr lang="en-US" sz="2800" dirty="0" smtClean="0"/>
              <a:t>Several </a:t>
            </a:r>
            <a:r>
              <a:rPr lang="en-US" sz="2800" dirty="0"/>
              <a:t>Canadian “aces” – Billy Bishop; Roy Brown (shot down Red Baron) </a:t>
            </a:r>
            <a:endParaRPr lang="en-US" sz="2800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982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3303</TotalTime>
  <Words>574</Words>
  <Application>Microsoft Macintosh PowerPoint</Application>
  <PresentationFormat>On-screen Show (4:3)</PresentationFormat>
  <Paragraphs>84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WWI: Technologies, Techniques and Realities</vt:lpstr>
      <vt:lpstr>The War on Land </vt:lpstr>
      <vt:lpstr>Schleiffen Plan continued</vt:lpstr>
      <vt:lpstr>War on Land</vt:lpstr>
      <vt:lpstr>The War on Land</vt:lpstr>
      <vt:lpstr>Life in the Trenches </vt:lpstr>
      <vt:lpstr>Plan 17</vt:lpstr>
      <vt:lpstr>War in the Air and Sea</vt:lpstr>
      <vt:lpstr>The War in the Air</vt:lpstr>
      <vt:lpstr>PowerPoint Presentation</vt:lpstr>
      <vt:lpstr>PowerPoint Presentation</vt:lpstr>
      <vt:lpstr>The War in the Air</vt:lpstr>
      <vt:lpstr>PowerPoint Presentation</vt:lpstr>
      <vt:lpstr>The War at Sea</vt:lpstr>
      <vt:lpstr>PowerPoint Presentation</vt:lpstr>
      <vt:lpstr>The War at Sea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WWI: Technologies, Techniques and Realities</dc:title>
  <dc:creator>Collingwood User</dc:creator>
  <cp:lastModifiedBy>Collingwood User</cp:lastModifiedBy>
  <cp:revision>22</cp:revision>
  <dcterms:created xsi:type="dcterms:W3CDTF">2012-10-16T02:58:12Z</dcterms:created>
  <dcterms:modified xsi:type="dcterms:W3CDTF">2013-10-11T20:39:43Z</dcterms:modified>
</cp:coreProperties>
</file>