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0DCFA9-C73C-874A-9EA6-6DC7B9C3B31D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876CE7-8809-584E-BA3F-C1784A5F4F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Water: Our Most Valuable Resource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Ch. 13 (p. 432-436)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808554"/>
          </a:xfrm>
        </p:spPr>
        <p:txBody>
          <a:bodyPr/>
          <a:lstStyle/>
          <a:p>
            <a:r>
              <a:rPr lang="en-US" sz="4000" b="1" dirty="0" smtClean="0"/>
              <a:t>The </a:t>
            </a:r>
            <a:r>
              <a:rPr lang="en-US" sz="4000" dirty="0"/>
              <a:t>I</a:t>
            </a:r>
            <a:r>
              <a:rPr lang="en-US" sz="4000" b="1" dirty="0" smtClean="0"/>
              <a:t>ndispensable </a:t>
            </a:r>
            <a:r>
              <a:rPr lang="en-US" sz="4000" b="1" dirty="0"/>
              <a:t>Resource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917700"/>
            <a:ext cx="7662864" cy="4119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 require at least 5 </a:t>
            </a:r>
            <a:r>
              <a:rPr lang="en-US" dirty="0" err="1"/>
              <a:t>litres</a:t>
            </a:r>
            <a:r>
              <a:rPr lang="en-US" dirty="0"/>
              <a:t> of fresh water each day to remain in good health</a:t>
            </a:r>
          </a:p>
          <a:p>
            <a:r>
              <a:rPr lang="en-US" dirty="0" smtClean="0"/>
              <a:t>Also</a:t>
            </a:r>
            <a:r>
              <a:rPr lang="en-US" dirty="0"/>
              <a:t>, much fresh water is needed for agriculture and industry</a:t>
            </a:r>
          </a:p>
          <a:p>
            <a:r>
              <a:rPr lang="en-US" dirty="0" smtClean="0"/>
              <a:t>Only </a:t>
            </a:r>
            <a:r>
              <a:rPr lang="en-US" dirty="0"/>
              <a:t>3% of the world’s water is fresh </a:t>
            </a:r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fresh water is frozen in ice caps and glaciers, the rest is in liquid form underground (groundwater) and on the surface (lakes and rivers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Canada </a:t>
            </a:r>
            <a:r>
              <a:rPr lang="en-US" dirty="0"/>
              <a:t>has a large amount of fresh </a:t>
            </a:r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20</a:t>
            </a:r>
            <a:r>
              <a:rPr lang="en-US" dirty="0"/>
              <a:t>% of the world’s fresh water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3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Underground </a:t>
            </a:r>
            <a:r>
              <a:rPr lang="en-US" b="1" dirty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587500"/>
            <a:ext cx="7662864" cy="4741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Fresh water underground is called </a:t>
            </a:r>
            <a:r>
              <a:rPr lang="en-US" u="sng" dirty="0" smtClean="0"/>
              <a:t>groundwater</a:t>
            </a:r>
            <a:r>
              <a:rPr lang="en-US" dirty="0" smtClean="0"/>
              <a:t> and </a:t>
            </a:r>
            <a:r>
              <a:rPr lang="en-US" dirty="0"/>
              <a:t>is stored in </a:t>
            </a:r>
            <a:r>
              <a:rPr lang="en-US" u="sng" dirty="0"/>
              <a:t>aquifers</a:t>
            </a:r>
            <a:r>
              <a:rPr lang="en-US" dirty="0"/>
              <a:t>, areas deep beneath the Earth’s surface that can be accessed by wells</a:t>
            </a:r>
          </a:p>
          <a:p>
            <a:r>
              <a:rPr lang="en-US" dirty="0" smtClean="0"/>
              <a:t>Much </a:t>
            </a:r>
            <a:r>
              <a:rPr lang="en-US" dirty="0"/>
              <a:t>groundwater is used for agriculture to irrigate </a:t>
            </a:r>
            <a:r>
              <a:rPr lang="en-US" dirty="0" smtClean="0"/>
              <a:t>farmland</a:t>
            </a:r>
          </a:p>
          <a:p>
            <a:pPr lvl="1"/>
            <a:r>
              <a:rPr lang="en-US" dirty="0" smtClean="0"/>
              <a:t>70</a:t>
            </a:r>
            <a:r>
              <a:rPr lang="en-US" dirty="0"/>
              <a:t>% of all fresh water use</a:t>
            </a:r>
          </a:p>
          <a:p>
            <a:pPr lvl="1"/>
            <a:r>
              <a:rPr lang="en-US" dirty="0"/>
              <a:t>Herbicides and other chemicals can seep into and pollute </a:t>
            </a:r>
            <a:r>
              <a:rPr lang="en-US" dirty="0" smtClean="0"/>
              <a:t>groundwater</a:t>
            </a:r>
            <a:endParaRPr lang="en-US" dirty="0"/>
          </a:p>
          <a:p>
            <a:r>
              <a:rPr lang="en-US" dirty="0" smtClean="0"/>
              <a:t>Groundwater </a:t>
            </a:r>
            <a:r>
              <a:rPr lang="en-US" dirty="0"/>
              <a:t>is more cheap to access than surface water and does not need to be stored in reservoirs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4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Underground </a:t>
            </a:r>
            <a:r>
              <a:rPr lang="en-US" b="1" dirty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701800"/>
            <a:ext cx="7662864" cy="468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Unfortunately, aquifers are slow to refill, unlike rivers and </a:t>
            </a:r>
            <a:r>
              <a:rPr lang="en-US" sz="2800" dirty="0" smtClean="0"/>
              <a:t>lakes</a:t>
            </a:r>
          </a:p>
          <a:p>
            <a:pPr lvl="1"/>
            <a:r>
              <a:rPr lang="en-US" dirty="0" smtClean="0"/>
              <a:t>Groundwater </a:t>
            </a:r>
            <a:r>
              <a:rPr lang="en-US" dirty="0"/>
              <a:t>in aquifers comes from surface water slowly seeping into the Earth through permeable (</a:t>
            </a:r>
            <a:r>
              <a:rPr lang="en-US" dirty="0" err="1"/>
              <a:t>ie</a:t>
            </a:r>
            <a:r>
              <a:rPr lang="en-US" dirty="0"/>
              <a:t>. porous) </a:t>
            </a:r>
            <a:r>
              <a:rPr lang="en-US" dirty="0" smtClean="0"/>
              <a:t>rock</a:t>
            </a:r>
            <a:endParaRPr lang="en-US" sz="2400" dirty="0"/>
          </a:p>
          <a:p>
            <a:r>
              <a:rPr lang="en-US" sz="2800" dirty="0" smtClean="0"/>
              <a:t>Water Table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top level of groundwater (</a:t>
            </a:r>
            <a:r>
              <a:rPr lang="en-US" dirty="0" err="1" smtClean="0"/>
              <a:t>ie</a:t>
            </a:r>
            <a:r>
              <a:rPr lang="en-US" dirty="0" smtClean="0"/>
              <a:t>. closest </a:t>
            </a:r>
            <a:r>
              <a:rPr lang="en-US" dirty="0"/>
              <a:t>to the surface) –see p. </a:t>
            </a:r>
            <a:r>
              <a:rPr lang="en-US" dirty="0" smtClean="0"/>
              <a:t>433 (next slide)</a:t>
            </a:r>
            <a:endParaRPr lang="en-US" dirty="0"/>
          </a:p>
          <a:p>
            <a:pPr lvl="1"/>
            <a:r>
              <a:rPr lang="en-US" dirty="0" err="1" smtClean="0"/>
              <a:t>Overpumping</a:t>
            </a:r>
            <a:r>
              <a:rPr lang="en-US" dirty="0" smtClean="0"/>
              <a:t> of </a:t>
            </a:r>
            <a:r>
              <a:rPr lang="en-US" dirty="0"/>
              <a:t>groundwater leads to falling water tables and makes the water harder to </a:t>
            </a:r>
            <a:r>
              <a:rPr lang="en-US" dirty="0" smtClean="0"/>
              <a:t>get</a:t>
            </a:r>
          </a:p>
          <a:p>
            <a:pPr lvl="2"/>
            <a:r>
              <a:rPr lang="en-US" dirty="0" smtClean="0"/>
              <a:t>Major </a:t>
            </a:r>
            <a:r>
              <a:rPr lang="en-US" dirty="0"/>
              <a:t>farming nations, such as the US, China, and India, are experiencing this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3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28 at 6.2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5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Surface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488142"/>
            <a:ext cx="7662864" cy="4549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Surface water (lakes, rivers, coastal waters) is very vulnerable to </a:t>
            </a:r>
            <a:r>
              <a:rPr lang="en-US" sz="2400" dirty="0" smtClean="0"/>
              <a:t>pollution</a:t>
            </a:r>
          </a:p>
          <a:p>
            <a:pPr lvl="1"/>
            <a:r>
              <a:rPr lang="en-US" sz="1800" dirty="0" smtClean="0"/>
              <a:t>Municipal </a:t>
            </a:r>
            <a:r>
              <a:rPr lang="en-US" sz="1800" dirty="0"/>
              <a:t>pollution (sewage, household chemicals) and agricultural chemicals</a:t>
            </a:r>
          </a:p>
          <a:p>
            <a:pPr lvl="1"/>
            <a:r>
              <a:rPr lang="en-US" dirty="0"/>
              <a:t>Industrial pollution has the largest impact on the quality of Canada’s fresh </a:t>
            </a:r>
            <a:r>
              <a:rPr lang="en-US" dirty="0" smtClean="0"/>
              <a:t>water</a:t>
            </a:r>
          </a:p>
          <a:p>
            <a:pPr lvl="2"/>
            <a:r>
              <a:rPr lang="en-US" sz="1600" dirty="0" smtClean="0"/>
              <a:t>Industrial </a:t>
            </a:r>
            <a:r>
              <a:rPr lang="en-US" sz="1600" dirty="0"/>
              <a:t>waste often dumped into rivers and oceans</a:t>
            </a:r>
          </a:p>
          <a:p>
            <a:pPr lvl="2"/>
            <a:r>
              <a:rPr lang="en-US" dirty="0"/>
              <a:t>Industrial emissions are the main cause of acid precipitation in Canada</a:t>
            </a:r>
          </a:p>
          <a:p>
            <a:pPr lvl="2"/>
            <a:r>
              <a:rPr lang="en-US" u="sng" dirty="0"/>
              <a:t>Acid precipitation </a:t>
            </a:r>
            <a:r>
              <a:rPr lang="en-US" dirty="0"/>
              <a:t>damages vegetation and the soil, and also decreases the quality of fresh water</a:t>
            </a:r>
          </a:p>
          <a:p>
            <a:pPr lvl="1"/>
            <a:endParaRPr lang="en-US" dirty="0"/>
          </a:p>
          <a:p>
            <a:pPr lvl="1"/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4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26 at 7.3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44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8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Acid </a:t>
            </a:r>
            <a:r>
              <a:rPr lang="en-US" b="1" dirty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26 at 7.3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3951"/>
            <a:ext cx="6946900" cy="51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Protecting </a:t>
            </a:r>
            <a:r>
              <a:rPr lang="en-US" b="1" dirty="0"/>
              <a:t>Fresh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689100"/>
            <a:ext cx="7662864" cy="4348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Conservation (Using Less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Residential</a:t>
            </a:r>
            <a:r>
              <a:rPr lang="en-US" dirty="0"/>
              <a:t>: low-flow and efficient appliances</a:t>
            </a:r>
          </a:p>
          <a:p>
            <a:pPr lvl="1"/>
            <a:r>
              <a:rPr lang="en-US" dirty="0"/>
              <a:t>Agriculture: low-energy sprinklers and drip irrigation</a:t>
            </a:r>
          </a:p>
          <a:p>
            <a:pPr lvl="1"/>
            <a:r>
              <a:rPr lang="en-US" dirty="0"/>
              <a:t>Industrial: using reclaimed or recycled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dirty="0" smtClean="0"/>
              <a:t>Stricter </a:t>
            </a:r>
            <a:r>
              <a:rPr lang="en-US" dirty="0"/>
              <a:t>pollution </a:t>
            </a:r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Ban </a:t>
            </a:r>
            <a:r>
              <a:rPr lang="en-US" dirty="0"/>
              <a:t>on damaging agricultural chemicals and herbicides</a:t>
            </a:r>
          </a:p>
          <a:p>
            <a:pPr lvl="1"/>
            <a:r>
              <a:rPr lang="en-US" dirty="0"/>
              <a:t>Reducing harmful industrial </a:t>
            </a:r>
            <a:r>
              <a:rPr lang="en-US" dirty="0" smtClean="0"/>
              <a:t>emissions</a:t>
            </a:r>
            <a:endParaRPr lang="en-US" dirty="0"/>
          </a:p>
          <a:p>
            <a:r>
              <a:rPr lang="en-US" smtClean="0"/>
              <a:t>Water </a:t>
            </a:r>
            <a:r>
              <a:rPr lang="en-US" dirty="0"/>
              <a:t>Tax</a:t>
            </a:r>
            <a:r>
              <a:rPr lang="en-US" dirty="0" smtClean="0"/>
              <a:t>?</a:t>
            </a:r>
          </a:p>
          <a:p>
            <a:r>
              <a:rPr lang="en-US" dirty="0" smtClean="0"/>
              <a:t>Banning water bottles?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38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1323</TotalTime>
  <Words>388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   Water: Our Most Valuable Resource </vt:lpstr>
      <vt:lpstr>The Indispensable Resource </vt:lpstr>
      <vt:lpstr>Underground Water</vt:lpstr>
      <vt:lpstr>Underground Water</vt:lpstr>
      <vt:lpstr>PowerPoint Presentation</vt:lpstr>
      <vt:lpstr>Surface Water</vt:lpstr>
      <vt:lpstr>PowerPoint Presentation</vt:lpstr>
      <vt:lpstr>Acid Precipitation</vt:lpstr>
      <vt:lpstr>Protecting Fresh Water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Water: Our Most Valuable Resource </dc:title>
  <dc:creator>Collingwood User</dc:creator>
  <cp:lastModifiedBy>Collingwood User</cp:lastModifiedBy>
  <cp:revision>9</cp:revision>
  <dcterms:created xsi:type="dcterms:W3CDTF">2013-05-27T02:05:47Z</dcterms:created>
  <dcterms:modified xsi:type="dcterms:W3CDTF">2013-05-29T01:41:14Z</dcterms:modified>
</cp:coreProperties>
</file>