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FDA70C1-A3ED-EB47-8FD0-467C8B273B8B}" type="datetimeFigureOut">
              <a:rPr lang="en-US" smtClean="0"/>
              <a:t>2012-10-15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B85D59-198A-A844-A175-3EAB93DD20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fxrTD-kPp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THE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1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Review the Causes with the </a:t>
            </a:r>
            <a:r>
              <a:rPr lang="en-US" dirty="0" smtClean="0">
                <a:hlinkClick r:id="rId2"/>
              </a:rPr>
              <a:t>Horrible Histories</a:t>
            </a:r>
            <a:endParaRPr lang="en-US" dirty="0" smtClean="0"/>
          </a:p>
          <a:p>
            <a:r>
              <a:rPr lang="en-US" dirty="0" smtClean="0"/>
              <a:t>Germany: Believed could win war now, but maybe not later on</a:t>
            </a:r>
          </a:p>
          <a:p>
            <a:r>
              <a:rPr lang="en-US" dirty="0" smtClean="0"/>
              <a:t>Austria-Hungary: needed to solve Pan-Slav problem</a:t>
            </a:r>
            <a:r>
              <a:rPr lang="en-US" dirty="0"/>
              <a:t> </a:t>
            </a:r>
            <a:r>
              <a:rPr lang="en-US" dirty="0" smtClean="0"/>
              <a:t>(Slav people wanted to unite with Slav groups in Russia and form their own country.</a:t>
            </a:r>
          </a:p>
          <a:p>
            <a:r>
              <a:rPr lang="en-US" dirty="0" smtClean="0"/>
              <a:t>France: believed that the only way to remain a major power was through alliance system</a:t>
            </a:r>
          </a:p>
          <a:p>
            <a:r>
              <a:rPr lang="en-US" dirty="0" smtClean="0"/>
              <a:t>Britain: believed in independent states in which people governed themselves (and curbing Germany’s strength)</a:t>
            </a:r>
          </a:p>
          <a:p>
            <a:r>
              <a:rPr lang="en-US" dirty="0" smtClean="0"/>
              <a:t>Russia: economics – wants access to an all-</a:t>
            </a:r>
            <a:r>
              <a:rPr lang="en-US" smtClean="0"/>
              <a:t>weather port</a:t>
            </a:r>
          </a:p>
        </p:txBody>
      </p:sp>
    </p:spTree>
    <p:extLst>
      <p:ext uri="{BB962C8B-B14F-4D97-AF65-F5344CB8AC3E}">
        <p14:creationId xmlns:p14="http://schemas.microsoft.com/office/powerpoint/2010/main" val="132897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Canada – PM Robert Borden</a:t>
            </a:r>
            <a:br>
              <a:rPr lang="en-US" dirty="0"/>
            </a:br>
            <a:r>
              <a:rPr lang="en-US" dirty="0"/>
              <a:t>• Great Britain – PM David Lloyd George</a:t>
            </a:r>
            <a:br>
              <a:rPr lang="en-US" dirty="0"/>
            </a:br>
            <a:r>
              <a:rPr lang="en-US" dirty="0"/>
              <a:t>• France – PM Georges Clemenceau</a:t>
            </a:r>
            <a:br>
              <a:rPr lang="en-US" dirty="0"/>
            </a:br>
            <a:r>
              <a:rPr lang="en-US" dirty="0"/>
              <a:t>• Russia – Czar Nicholas II</a:t>
            </a:r>
            <a:br>
              <a:rPr lang="en-US" dirty="0"/>
            </a:br>
            <a:r>
              <a:rPr lang="en-US" dirty="0"/>
              <a:t>• United States – President Woodrow Wilson </a:t>
            </a:r>
            <a:endParaRPr lang="en-US" dirty="0"/>
          </a:p>
          <a:p>
            <a:r>
              <a:rPr lang="en-US"/>
              <a:t>• Germany – Kaiser Wilhelm II</a:t>
            </a:r>
            <a:br>
              <a:rPr lang="en-US"/>
            </a:br>
            <a:r>
              <a:rPr lang="en-US"/>
              <a:t>• Austria-Hungary – Emperor Franz Joseph 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World War wasn’t fought for clear reasons. </a:t>
            </a:r>
          </a:p>
          <a:p>
            <a:r>
              <a:rPr lang="en-US" dirty="0" smtClean="0"/>
              <a:t>war </a:t>
            </a:r>
            <a:r>
              <a:rPr lang="en-US" dirty="0"/>
              <a:t>was a result of many contributing factors. </a:t>
            </a:r>
          </a:p>
          <a:p>
            <a:r>
              <a:rPr lang="en-US" dirty="0" smtClean="0"/>
              <a:t>generally </a:t>
            </a:r>
            <a:r>
              <a:rPr lang="en-US" dirty="0"/>
              <a:t>accepted that there were four MAIN causes: </a:t>
            </a:r>
          </a:p>
          <a:p>
            <a:pPr marL="114300" indent="0">
              <a:buNone/>
            </a:pPr>
            <a:r>
              <a:rPr lang="en-US" dirty="0" smtClean="0"/>
              <a:t>		1</a:t>
            </a:r>
            <a:r>
              <a:rPr lang="en-US" dirty="0"/>
              <a:t>. Militarism</a:t>
            </a:r>
            <a:br>
              <a:rPr lang="en-US" dirty="0"/>
            </a:br>
            <a:r>
              <a:rPr lang="en-US" dirty="0" smtClean="0"/>
              <a:t>		2</a:t>
            </a:r>
            <a:r>
              <a:rPr lang="en-US" dirty="0"/>
              <a:t>. Alliances</a:t>
            </a:r>
            <a:br>
              <a:rPr lang="en-US" dirty="0"/>
            </a:br>
            <a:r>
              <a:rPr lang="en-US" dirty="0" smtClean="0"/>
              <a:t>		3</a:t>
            </a:r>
            <a:r>
              <a:rPr lang="en-US" dirty="0"/>
              <a:t>. Imperialism (colonialism)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4</a:t>
            </a:r>
            <a:r>
              <a:rPr lang="en-US" dirty="0"/>
              <a:t>. Nationalism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0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a policy or attitude whereby the military is used as a means to solve problems and disputes. It is often referred to as “Saber Rattling”. </a:t>
            </a:r>
          </a:p>
          <a:p>
            <a:pPr lvl="1"/>
            <a:r>
              <a:rPr lang="en-US" dirty="0" smtClean="0"/>
              <a:t>Prior </a:t>
            </a:r>
            <a:r>
              <a:rPr lang="en-US" dirty="0"/>
              <a:t>to the war, Britain and Germany had been involved in a frantic arms race. It was largely naval, as both countries produced larger battleships. </a:t>
            </a:r>
          </a:p>
          <a:p>
            <a:pPr lvl="1"/>
            <a:r>
              <a:rPr lang="en-US" dirty="0" smtClean="0"/>
              <a:t>Naval power helped ensure that countries could support and defend colonies.</a:t>
            </a:r>
            <a:endParaRPr lang="en-US" dirty="0"/>
          </a:p>
          <a:p>
            <a:pPr lvl="1"/>
            <a:r>
              <a:rPr lang="en-US" dirty="0" smtClean="0"/>
              <a:t>Many conflicts between colonial powers were resolved through posturing or a show of force</a:t>
            </a:r>
            <a:r>
              <a:rPr lang="en-US" dirty="0"/>
              <a:t>, also known as “Gunboat Diplomacy.”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Alliances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series of secret and public treaties were in place to protect countries. Although defensive, they ensured that once hostilities erupted, all of Europe would be dragged into a war. </a:t>
            </a:r>
          </a:p>
          <a:p>
            <a:pPr lvl="1"/>
            <a:r>
              <a:rPr lang="en-US" sz="2400" dirty="0" smtClean="0"/>
              <a:t>Triple Entente</a:t>
            </a:r>
            <a:r>
              <a:rPr lang="en-US" sz="2400" dirty="0"/>
              <a:t>-(Allies)Britain</a:t>
            </a:r>
            <a:r>
              <a:rPr lang="en-US" sz="2400" dirty="0" smtClean="0"/>
              <a:t>, France and Russia </a:t>
            </a:r>
          </a:p>
          <a:p>
            <a:pPr lvl="1"/>
            <a:r>
              <a:rPr lang="en-US" sz="2400" dirty="0" smtClean="0"/>
              <a:t>Triple Alliance</a:t>
            </a:r>
            <a:r>
              <a:rPr lang="en-US" sz="2400" dirty="0"/>
              <a:t>-(</a:t>
            </a:r>
            <a:r>
              <a:rPr lang="en-US" sz="2400" dirty="0" smtClean="0"/>
              <a:t>Central Powers</a:t>
            </a:r>
            <a:r>
              <a:rPr lang="en-US" sz="2400" dirty="0"/>
              <a:t>)Germany</a:t>
            </a:r>
            <a:r>
              <a:rPr lang="en-US" sz="2400" dirty="0" smtClean="0"/>
              <a:t>, Austria</a:t>
            </a:r>
            <a:r>
              <a:rPr lang="en-US" sz="2400" dirty="0"/>
              <a:t>-</a:t>
            </a:r>
            <a:r>
              <a:rPr lang="en-US" sz="2400" dirty="0" smtClean="0"/>
              <a:t>Hungary &amp; Italy</a:t>
            </a:r>
            <a:endParaRPr lang="en-US" sz="2400" dirty="0"/>
          </a:p>
          <a:p>
            <a:pPr lvl="1"/>
            <a:r>
              <a:rPr lang="en-US" sz="2400" dirty="0" smtClean="0"/>
              <a:t>Even when countries tried to stay out of conflicts, treaties and alliances dragged them in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1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Imperialism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the policy or attitude whereby a country builds an empire, or a collection of colonies to increase its own strength and wealth, with resources and strategic location of bases. </a:t>
            </a:r>
          </a:p>
          <a:p>
            <a:pPr lvl="1"/>
            <a:r>
              <a:rPr lang="en-US" sz="2400" dirty="0" smtClean="0"/>
              <a:t>Germany was trying to build an empire, competing Britain, which already had a large </a:t>
            </a:r>
            <a:r>
              <a:rPr lang="en-US" sz="2400" dirty="0"/>
              <a:t>empire. </a:t>
            </a:r>
          </a:p>
          <a:p>
            <a:pPr lvl="1"/>
            <a:r>
              <a:rPr lang="en-US" sz="2400" dirty="0" smtClean="0"/>
              <a:t>Countries </a:t>
            </a:r>
            <a:r>
              <a:rPr lang="en-US" sz="2400" dirty="0"/>
              <a:t>were competing to establish colonies in Africa &amp; the Pacific. Pride caused conflicts &amp; disputes. </a:t>
            </a:r>
          </a:p>
          <a:p>
            <a:pPr lvl="1"/>
            <a:r>
              <a:rPr lang="en-US" sz="2400" dirty="0" smtClean="0"/>
              <a:t>Britain proudly </a:t>
            </a:r>
            <a:r>
              <a:rPr lang="en-US" sz="2400" dirty="0" err="1" smtClean="0"/>
              <a:t>claimed</a:t>
            </a:r>
            <a:r>
              <a:rPr lang="en-US" sz="2400" dirty="0" err="1"/>
              <a:t>,“</a:t>
            </a:r>
            <a:r>
              <a:rPr lang="en-US" sz="2400" dirty="0" err="1" smtClean="0"/>
              <a:t>The</a:t>
            </a:r>
            <a:r>
              <a:rPr lang="en-US" sz="2400" dirty="0" smtClean="0"/>
              <a:t> sun never sets on the British Empire</a:t>
            </a:r>
            <a:r>
              <a:rPr lang="en-US" sz="2400" dirty="0"/>
              <a:t>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2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a strong sense of pride in ones cultural &amp; ethnic background. Nationalism can, but does not have to refer to ones “country”. (ex. Quebec) </a:t>
            </a:r>
          </a:p>
          <a:p>
            <a:pPr lvl="1"/>
            <a:r>
              <a:rPr lang="en-US" sz="2400" dirty="0" smtClean="0"/>
              <a:t>Major </a:t>
            </a:r>
            <a:r>
              <a:rPr lang="en-US" sz="2400" dirty="0"/>
              <a:t>powers were ultra-nationalistic. They were considered “jingoistic” (super patriotic, flag waving, self obsessed.) </a:t>
            </a:r>
          </a:p>
          <a:p>
            <a:pPr lvl="1"/>
            <a:r>
              <a:rPr lang="en-US" sz="2400" dirty="0" smtClean="0"/>
              <a:t>Smaller </a:t>
            </a:r>
            <a:r>
              <a:rPr lang="en-US" sz="2400" dirty="0"/>
              <a:t>groups dominated by larger powers were also nationalistic. Their nationalism was expressed in a desire to be free of the colonial power. </a:t>
            </a:r>
          </a:p>
          <a:p>
            <a:pPr lvl="1"/>
            <a:r>
              <a:rPr lang="en-US" sz="2400" dirty="0" smtClean="0"/>
              <a:t>Countries who shared a linguistic, ethnic, or cultural link, felt an allegiance to each other</a:t>
            </a:r>
            <a:r>
              <a:rPr lang="en-US" sz="2400" dirty="0"/>
              <a:t>. Nationalism encourages alliances.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1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</a:t>
            </a:r>
            <a:r>
              <a:rPr lang="en-US" dirty="0" err="1" smtClean="0"/>
              <a:t>balkans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Three Empires want control: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Russia: supports Pan-Slavism (uniting Slavs); hopes supporting them will open up their warm water ports (Russian ports frozen in winter)</a:t>
            </a:r>
            <a:endParaRPr lang="en-US" sz="2400" dirty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Austria-Hungary: Pan-Slavism a threat; would lose grip on territories which included some Slavic nations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Ottoman Empire: 100 year control of Balkans and more now crumbling; feared losing even more territory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72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The Spark:</a:t>
            </a:r>
            <a:endParaRPr lang="en-US" b="1" dirty="0"/>
          </a:p>
          <a:p>
            <a:r>
              <a:rPr lang="en-US" sz="3200" dirty="0" smtClean="0"/>
              <a:t>1914: Archduke Franz Ferdinand Austro-Hungarian crown prince assassinated by </a:t>
            </a:r>
            <a:r>
              <a:rPr lang="en-US" sz="3200" dirty="0" err="1" smtClean="0"/>
              <a:t>Gavrilo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</a:t>
            </a:r>
            <a:r>
              <a:rPr lang="en-US" sz="3200" dirty="0" smtClean="0"/>
              <a:t>, member of the Black Hand (Bosnian Serbian terrorist group seeking to free Bosnia from Austria-Hungary.)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54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533" y="441867"/>
            <a:ext cx="828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28</a:t>
            </a:r>
            <a:r>
              <a:rPr lang="en-US" baseline="30000" dirty="0" smtClean="0"/>
              <a:t>th</a:t>
            </a:r>
            <a:r>
              <a:rPr lang="en-US" dirty="0" smtClean="0"/>
              <a:t> Austria Hungary blamed Serbia for assassination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6533" y="896034"/>
            <a:ext cx="772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As part of Triple Alliance Germany offers Austria-Hungary “blank </a:t>
            </a:r>
            <a:r>
              <a:rPr lang="en-US" dirty="0" err="1" smtClean="0"/>
              <a:t>cheque</a:t>
            </a:r>
            <a:r>
              <a:rPr lang="en-US" dirty="0" smtClean="0"/>
              <a:t>” promising support, even going to war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533" y="1622736"/>
            <a:ext cx="828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23-28</a:t>
            </a:r>
            <a:r>
              <a:rPr lang="en-US" b="1" dirty="0" smtClean="0"/>
              <a:t> Serbia </a:t>
            </a:r>
            <a:r>
              <a:rPr lang="en-US" dirty="0" smtClean="0"/>
              <a:t>does not meet all requirements of </a:t>
            </a:r>
            <a:r>
              <a:rPr lang="en-US" b="1" dirty="0" smtClean="0"/>
              <a:t>Austro-Hungarian </a:t>
            </a:r>
            <a:r>
              <a:rPr lang="en-US" dirty="0" smtClean="0"/>
              <a:t>ultimatum (hand over terrorists, </a:t>
            </a:r>
            <a:r>
              <a:rPr lang="en-US" dirty="0" err="1" smtClean="0"/>
              <a:t>etc</a:t>
            </a:r>
            <a:r>
              <a:rPr lang="en-US" dirty="0" smtClean="0"/>
              <a:t>) so Empire declares war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6533" y="2319866"/>
            <a:ext cx="828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26 Causes</a:t>
            </a:r>
            <a:r>
              <a:rPr lang="en-US" b="1" dirty="0" smtClean="0"/>
              <a:t> Russia </a:t>
            </a:r>
            <a:r>
              <a:rPr lang="en-US" dirty="0" smtClean="0"/>
              <a:t>to mobilize its troops to defend Serbia as part of Pan-Slavism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6533" y="3064594"/>
            <a:ext cx="772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31 Germany responds with its own mobilization, prompts Britain to put navy on alert; France also mobilizes.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6533" y="3827859"/>
            <a:ext cx="719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 1 </a:t>
            </a:r>
            <a:r>
              <a:rPr lang="en-US" b="1" dirty="0" smtClean="0"/>
              <a:t>Germany</a:t>
            </a:r>
            <a:r>
              <a:rPr lang="en-US" dirty="0" smtClean="0"/>
              <a:t> declares war on Russia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6533" y="4317998"/>
            <a:ext cx="719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 3 Germany declares war on </a:t>
            </a:r>
            <a:r>
              <a:rPr lang="en-US" b="1" dirty="0" smtClean="0"/>
              <a:t>France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6533" y="4859865"/>
            <a:ext cx="758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 4</a:t>
            </a:r>
            <a:r>
              <a:rPr lang="en-US" baseline="30000" dirty="0" smtClean="0"/>
              <a:t>th</a:t>
            </a:r>
            <a:r>
              <a:rPr lang="en-US" dirty="0" smtClean="0"/>
              <a:t> Germany violates neutrality of</a:t>
            </a:r>
            <a:r>
              <a:rPr lang="en-US" b="1" dirty="0" smtClean="0"/>
              <a:t> Belgium </a:t>
            </a:r>
            <a:r>
              <a:rPr lang="en-US" dirty="0" smtClean="0"/>
              <a:t>and </a:t>
            </a:r>
            <a:r>
              <a:rPr lang="en-US" b="1" dirty="0" smtClean="0"/>
              <a:t>Luxemburg</a:t>
            </a:r>
            <a:r>
              <a:rPr lang="en-US" dirty="0" smtClean="0"/>
              <a:t> in order to attack France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533" y="5689598"/>
            <a:ext cx="778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b="1" dirty="0" smtClean="0"/>
              <a:t>Britain</a:t>
            </a:r>
            <a:r>
              <a:rPr lang="en-US" dirty="0" smtClean="0"/>
              <a:t> declares war on Germany to protect its ally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6533" y="6299200"/>
            <a:ext cx="828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Canada automatically went to war as part of British Empire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4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4748</TotalTime>
  <Words>764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WORLD WAR I</vt:lpstr>
      <vt:lpstr>Causes of wwI</vt:lpstr>
      <vt:lpstr>militarism</vt:lpstr>
      <vt:lpstr>Alliances </vt:lpstr>
      <vt:lpstr>Imperialism </vt:lpstr>
      <vt:lpstr>Nationalism </vt:lpstr>
      <vt:lpstr>The role of the balkans</vt:lpstr>
      <vt:lpstr>Chain reaction</vt:lpstr>
      <vt:lpstr>PowerPoint Presentation</vt:lpstr>
      <vt:lpstr>motives</vt:lpstr>
      <vt:lpstr>World leaders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</dc:title>
  <dc:creator>Collingwood User</dc:creator>
  <cp:lastModifiedBy>Collingwood User</cp:lastModifiedBy>
  <cp:revision>14</cp:revision>
  <dcterms:created xsi:type="dcterms:W3CDTF">2012-10-12T04:57:57Z</dcterms:created>
  <dcterms:modified xsi:type="dcterms:W3CDTF">2012-10-16T02:22:43Z</dcterms:modified>
</cp:coreProperties>
</file>